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96" y="12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3FE4B732-1C49-4CBA-9947-BFA90751A5B9}"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FE4B732-1C49-4CBA-9947-BFA90751A5B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FE4B732-1C49-4CBA-9947-BFA90751A5B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FE4B732-1C49-4CBA-9947-BFA90751A5B9}"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3FE4B732-1C49-4CBA-9947-BFA90751A5B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FE4B732-1C49-4CBA-9947-BFA90751A5B9}"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FE4B732-1C49-4CBA-9947-BFA90751A5B9}"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FE4B732-1C49-4CBA-9947-BFA90751A5B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FE4B732-1C49-4CBA-9947-BFA90751A5B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FE4B732-1C49-4CBA-9947-BFA90751A5B9}"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07A27676-EE6C-47E8-A35A-EC71F99189B4}" type="datetimeFigureOut">
              <a:rPr lang="pl-PL" smtClean="0"/>
              <a:pPr/>
              <a:t>29.04.2021</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3FE4B732-1C49-4CBA-9947-BFA90751A5B9}"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7A27676-EE6C-47E8-A35A-EC71F99189B4}" type="datetimeFigureOut">
              <a:rPr lang="pl-PL" smtClean="0"/>
              <a:pPr/>
              <a:t>29.04.2021</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FE4B732-1C49-4CBA-9947-BFA90751A5B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pl.wikipedia.org/wiki/Roman_Dmowski" TargetMode="External"/><Relationship Id="rId2" Type="http://schemas.openxmlformats.org/officeDocument/2006/relationships/hyperlink" Target="https://pl.wikipedia.org/wiki/J%C3%B3zef_Pi%C5%82sudski" TargetMode="External"/><Relationship Id="rId1" Type="http://schemas.openxmlformats.org/officeDocument/2006/relationships/slideLayout" Target="../slideLayouts/slideLayout3.xml"/><Relationship Id="rId5" Type="http://schemas.openxmlformats.org/officeDocument/2006/relationships/hyperlink" Target="https://www.youtube.com/watch?v=7G8HOEV1_XU" TargetMode="External"/><Relationship Id="rId4" Type="http://schemas.openxmlformats.org/officeDocument/2006/relationships/hyperlink" Target="https://pl.wikipedia.org/wiki/Ignacy_Jan_Paderews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a:p>
        </p:txBody>
      </p:sp>
      <p:sp>
        <p:nvSpPr>
          <p:cNvPr id="2" name="Tytuł 1"/>
          <p:cNvSpPr>
            <a:spLocks noGrp="1"/>
          </p:cNvSpPr>
          <p:nvPr>
            <p:ph type="ctrTitle"/>
          </p:nvPr>
        </p:nvSpPr>
        <p:spPr>
          <a:xfrm>
            <a:off x="428596" y="1500174"/>
            <a:ext cx="8229600" cy="1470025"/>
          </a:xfrm>
        </p:spPr>
        <p:txBody>
          <a:bodyPr/>
          <a:lstStyle/>
          <a:p>
            <a:r>
              <a:rPr lang="pl-PL" dirty="0" smtClean="0"/>
              <a:t>Wielcy Polacy</a:t>
            </a:r>
            <a:endParaRPr lang="pl-PL" dirty="0"/>
          </a:p>
        </p:txBody>
      </p:sp>
      <p:pic>
        <p:nvPicPr>
          <p:cNvPr id="4098" name="Picture 2" descr="Śladami ojców niepodległości – Święto Niepodległości – Biblioteka w Szkole  nr 04/2018"/>
          <p:cNvPicPr>
            <a:picLocks noChangeAspect="1" noChangeArrowheads="1"/>
          </p:cNvPicPr>
          <p:nvPr/>
        </p:nvPicPr>
        <p:blipFill>
          <a:blip r:embed="rId2"/>
          <a:srcRect/>
          <a:stretch>
            <a:fillRect/>
          </a:stretch>
        </p:blipFill>
        <p:spPr bwMode="auto">
          <a:xfrm>
            <a:off x="642910" y="3000372"/>
            <a:ext cx="7596206" cy="3714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142852"/>
            <a:ext cx="7772400" cy="785818"/>
          </a:xfrm>
        </p:spPr>
        <p:txBody>
          <a:bodyPr/>
          <a:lstStyle/>
          <a:p>
            <a:pPr algn="ctr"/>
            <a:r>
              <a:rPr lang="pl-PL" dirty="0" smtClean="0"/>
              <a:t>Ignacy Jan Paderewski </a:t>
            </a:r>
            <a:endParaRPr lang="pl-PL" dirty="0"/>
          </a:p>
        </p:txBody>
      </p:sp>
      <p:sp>
        <p:nvSpPr>
          <p:cNvPr id="6" name="Symbol zastępczy tekstu 5"/>
          <p:cNvSpPr>
            <a:spLocks noGrp="1"/>
          </p:cNvSpPr>
          <p:nvPr>
            <p:ph type="body" idx="2"/>
          </p:nvPr>
        </p:nvSpPr>
        <p:spPr/>
        <p:txBody>
          <a:bodyPr/>
          <a:lstStyle/>
          <a:p>
            <a:endParaRPr lang="pl-PL"/>
          </a:p>
        </p:txBody>
      </p:sp>
      <p:sp>
        <p:nvSpPr>
          <p:cNvPr id="5" name="Symbol zastępczy zawartości 4"/>
          <p:cNvSpPr>
            <a:spLocks noGrp="1"/>
          </p:cNvSpPr>
          <p:nvPr>
            <p:ph sz="quarter" idx="1"/>
          </p:nvPr>
        </p:nvSpPr>
        <p:spPr>
          <a:xfrm>
            <a:off x="3429000" y="928670"/>
            <a:ext cx="5715000" cy="5643602"/>
          </a:xfrm>
        </p:spPr>
        <p:txBody>
          <a:bodyPr>
            <a:normAutofit fontScale="55000" lnSpcReduction="20000"/>
          </a:bodyPr>
          <a:lstStyle/>
          <a:p>
            <a:r>
              <a:rPr lang="pl-PL" sz="2200" noProof="1" smtClean="0">
                <a:latin typeface="Arial" pitchFamily="34" charset="0"/>
                <a:cs typeface="Arial" pitchFamily="34" charset="0"/>
              </a:rPr>
              <a:t>Słynny  polski pianista, kompozytor, działacz niepodległościowy i polityk,</a:t>
            </a:r>
          </a:p>
          <a:p>
            <a:r>
              <a:rPr lang="pl-PL" sz="2200" noProof="1" smtClean="0">
                <a:latin typeface="Arial" pitchFamily="34" charset="0"/>
                <a:cs typeface="Arial" pitchFamily="34" charset="0"/>
              </a:rPr>
              <a:t>Działanie na rzecz odbudowy niepodległego kraju rozpoczął  w 1910r.   po wygłoszeniu wzruszającej, patriotycznej mowy podczas odsłonięcia Pomnika Grunwaldzkiego w Krakowie,</a:t>
            </a:r>
          </a:p>
          <a:p>
            <a:r>
              <a:rPr lang="pl-PL" sz="2200" noProof="1" smtClean="0">
                <a:latin typeface="Arial" pitchFamily="34" charset="0"/>
                <a:cs typeface="Arial" pitchFamily="34" charset="0"/>
              </a:rPr>
              <a:t>Dzięki swojej sławie na świecie, jaką zyskał dzięki koncertom fortepianowym poprosił o prywatną wizytę </a:t>
            </a:r>
            <a:r>
              <a:rPr lang="pl-PL" sz="2200" noProof="1" smtClean="0">
                <a:latin typeface="Arial" pitchFamily="34" charset="0"/>
                <a:cs typeface="Arial" pitchFamily="34" charset="0"/>
              </a:rPr>
              <a:t>w Białym Domu</a:t>
            </a:r>
            <a:r>
              <a:rPr lang="pl-PL" sz="2200" noProof="1" smtClean="0">
                <a:latin typeface="Arial" pitchFamily="34" charset="0"/>
                <a:cs typeface="Arial" pitchFamily="34" charset="0"/>
              </a:rPr>
              <a:t>. Tam prezydent Thomas Woodrow Wilson słuchał o ciężkiej sytuacji ojczyzny artysty. Paderewski poprosił go również o pomoc, aby prezydent USA w swoich ,,Czternastu Punktach Wilsona”, czyli </a:t>
            </a:r>
            <a:r>
              <a:rPr lang="pl-PL" sz="2200" noProof="1" smtClean="0">
                <a:latin typeface="Arial" pitchFamily="34" charset="0"/>
                <a:cs typeface="Arial" pitchFamily="34" charset="0"/>
              </a:rPr>
              <a:t>programie pokojowym </a:t>
            </a:r>
            <a:r>
              <a:rPr lang="pl-PL" sz="2200" noProof="1" smtClean="0">
                <a:latin typeface="Arial" pitchFamily="34" charset="0"/>
                <a:cs typeface="Arial" pitchFamily="34" charset="0"/>
              </a:rPr>
              <a:t>zagwarantował Polsce niepodległość z dostępem do morza. Tak też się stało.  Za zasługi na rzecz utworzenia wolnego kraju Komitet Narodowy Polski mianował Paderewskiego ambasadorem polskich interesów.</a:t>
            </a:r>
          </a:p>
          <a:p>
            <a:r>
              <a:rPr lang="pl-PL" sz="2200" noProof="1" smtClean="0">
                <a:latin typeface="Arial" pitchFamily="34" charset="0"/>
                <a:cs typeface="Arial" pitchFamily="34" charset="0"/>
              </a:rPr>
              <a:t>Po przybyciu do Polski pełnił funkcję mediatora (rozjemcy) między kłócącymi się ze sobą zwolennikami Piłsudskiego a zwolennikami Dmowskiego, dlatego aby uniknąć wybuchu wojny domowej 16 stycznia 1919r.  został premierem II RP.</a:t>
            </a:r>
          </a:p>
          <a:p>
            <a:r>
              <a:rPr lang="pl-PL" sz="2200" noProof="1" smtClean="0">
                <a:latin typeface="Arial" pitchFamily="34" charset="0"/>
                <a:cs typeface="Arial" pitchFamily="34" charset="0"/>
              </a:rPr>
              <a:t>Podczas wizyty w Poznaniu 26 grudnia 1918r. wygłosił z okna hotelu Bazar przemówienie do mieszkańców. Następnego dnia  27 grudnia Niemcy wzburzeni polskimi uroczystościami towarzyszącymi przybyciu Paderewskiego zaczęli zrywać polskie flagi, wybijali okna hotelu Bazar i siali terror na ulicach miasta, przez co doprowadzili do wybuchu walk. Tego dnia rozpoczęło się powstanie wielkopolskie.</a:t>
            </a:r>
          </a:p>
          <a:p>
            <a:r>
              <a:rPr lang="pl-PL" sz="2200" noProof="1" smtClean="0">
                <a:latin typeface="Arial" pitchFamily="34" charset="0"/>
                <a:cs typeface="Arial" pitchFamily="34" charset="0"/>
              </a:rPr>
              <a:t>Razem z Romanem Dmowskim uczestniczył w konferencji pokojowej w Paryżu.</a:t>
            </a:r>
          </a:p>
          <a:p>
            <a:r>
              <a:rPr lang="pl-PL" sz="2200" noProof="1" smtClean="0">
                <a:latin typeface="Arial" pitchFamily="34" charset="0"/>
                <a:cs typeface="Arial" pitchFamily="34" charset="0"/>
              </a:rPr>
              <a:t>Po klęsce kampanii wrześniowej Paderewski został przewodniczącym Rady Narodowej Rzeczypospolitej Polskiej (organu władzy na uchodźstwie zastępującego parlament).</a:t>
            </a:r>
          </a:p>
          <a:p>
            <a:r>
              <a:rPr lang="pl-PL" sz="2200" noProof="1" smtClean="0">
                <a:latin typeface="Arial" pitchFamily="34" charset="0"/>
                <a:cs typeface="Arial" pitchFamily="34" charset="0"/>
              </a:rPr>
              <a:t>W 1940r. powrócił do USA, aby podobnie jak podczas I Wojny Światowej wykorzystać swoje wpływy by pomóc sprawie polskiej.</a:t>
            </a:r>
          </a:p>
          <a:p>
            <a:r>
              <a:rPr lang="pl-PL" sz="2200" noProof="1" smtClean="0">
                <a:latin typeface="Arial" pitchFamily="34" charset="0"/>
                <a:cs typeface="Arial" pitchFamily="34" charset="0"/>
              </a:rPr>
              <a:t>Zmarł w 1941r. w Nowym Yorku.</a:t>
            </a:r>
          </a:p>
          <a:p>
            <a:endParaRPr lang="pl-PL" sz="1400" dirty="0"/>
          </a:p>
        </p:txBody>
      </p:sp>
      <p:pic>
        <p:nvPicPr>
          <p:cNvPr id="1026" name="Picture 2" descr="Ignacy Jan Paderewski – Wikipedia, wolna encyklopedia"/>
          <p:cNvPicPr>
            <a:picLocks noChangeAspect="1" noChangeArrowheads="1"/>
          </p:cNvPicPr>
          <p:nvPr/>
        </p:nvPicPr>
        <p:blipFill>
          <a:blip r:embed="rId2"/>
          <a:srcRect/>
          <a:stretch>
            <a:fillRect/>
          </a:stretch>
        </p:blipFill>
        <p:spPr bwMode="auto">
          <a:xfrm>
            <a:off x="142844" y="1000108"/>
            <a:ext cx="3357586"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0"/>
            <a:ext cx="7772400" cy="785794"/>
          </a:xfrm>
        </p:spPr>
        <p:txBody>
          <a:bodyPr/>
          <a:lstStyle/>
          <a:p>
            <a:pPr algn="ctr"/>
            <a:r>
              <a:rPr lang="pl-PL" dirty="0" smtClean="0"/>
              <a:t>Roman Dmowski</a:t>
            </a:r>
            <a:endParaRPr lang="pl-PL" dirty="0"/>
          </a:p>
        </p:txBody>
      </p:sp>
      <p:sp>
        <p:nvSpPr>
          <p:cNvPr id="4" name="Symbol zastępczy tekstu 3"/>
          <p:cNvSpPr>
            <a:spLocks noGrp="1"/>
          </p:cNvSpPr>
          <p:nvPr>
            <p:ph type="body" idx="2"/>
          </p:nvPr>
        </p:nvSpPr>
        <p:spPr/>
        <p:txBody>
          <a:bodyPr/>
          <a:lstStyle/>
          <a:p>
            <a:endParaRPr lang="pl-PL" dirty="0"/>
          </a:p>
        </p:txBody>
      </p:sp>
      <p:sp>
        <p:nvSpPr>
          <p:cNvPr id="3" name="Symbol zastępczy zawartości 2"/>
          <p:cNvSpPr>
            <a:spLocks noGrp="1"/>
          </p:cNvSpPr>
          <p:nvPr>
            <p:ph sz="quarter" idx="1"/>
          </p:nvPr>
        </p:nvSpPr>
        <p:spPr>
          <a:xfrm>
            <a:off x="3571868" y="1285860"/>
            <a:ext cx="5572132" cy="5572140"/>
          </a:xfrm>
        </p:spPr>
        <p:txBody>
          <a:bodyPr>
            <a:normAutofit lnSpcReduction="10000"/>
          </a:bodyPr>
          <a:lstStyle/>
          <a:p>
            <a:r>
              <a:rPr lang="pl-PL" sz="1200" noProof="1" smtClean="0">
                <a:latin typeface="Arial" pitchFamily="34" charset="0"/>
                <a:cs typeface="Arial" pitchFamily="34" charset="0"/>
              </a:rPr>
              <a:t>Urodził się w </a:t>
            </a:r>
            <a:r>
              <a:rPr lang="pl-PL" sz="1200" noProof="1" smtClean="0">
                <a:latin typeface="Arial" pitchFamily="34" charset="0"/>
                <a:cs typeface="Arial" pitchFamily="34" charset="0"/>
              </a:rPr>
              <a:t>Kamionku pod Warszawą </a:t>
            </a:r>
            <a:r>
              <a:rPr lang="pl-PL" sz="1200" noProof="1" smtClean="0">
                <a:latin typeface="Arial" pitchFamily="34" charset="0"/>
                <a:cs typeface="Arial" pitchFamily="34" charset="0"/>
              </a:rPr>
              <a:t>w 1864r. Już w młodości słynął jako twardy mówca.</a:t>
            </a:r>
          </a:p>
          <a:p>
            <a:r>
              <a:rPr lang="pl-PL" sz="1200" noProof="1" smtClean="0">
                <a:latin typeface="Arial" pitchFamily="34" charset="0"/>
                <a:cs typeface="Arial" pitchFamily="34" charset="0"/>
              </a:rPr>
              <a:t>Podczas studiów wstąpił do Związku Młodzieży Polskiej ,,Zet” (konspiracyjnej organizacji polskiej młodzieży akademickiej), a w 1889r. </a:t>
            </a:r>
            <a:r>
              <a:rPr lang="pl-PL" sz="1200" noProof="1" smtClean="0">
                <a:latin typeface="Arial" pitchFamily="34" charset="0"/>
                <a:cs typeface="Arial" pitchFamily="34" charset="0"/>
              </a:rPr>
              <a:t>został </a:t>
            </a:r>
            <a:r>
              <a:rPr lang="pl-PL" sz="1200" noProof="1" smtClean="0">
                <a:latin typeface="Arial" pitchFamily="34" charset="0"/>
                <a:cs typeface="Arial" pitchFamily="34" charset="0"/>
              </a:rPr>
              <a:t>przyjęty do Ligi Polskiej (konspiracyjnej organizacji niepodległościowej). 1 kwietnia 1893r. </a:t>
            </a:r>
            <a:r>
              <a:rPr lang="pl-PL" sz="1200" noProof="1" smtClean="0">
                <a:latin typeface="Arial" pitchFamily="34" charset="0"/>
                <a:cs typeface="Arial" pitchFamily="34" charset="0"/>
              </a:rPr>
              <a:t>dokonał </a:t>
            </a:r>
            <a:r>
              <a:rPr lang="pl-PL" sz="1200" noProof="1" smtClean="0">
                <a:latin typeface="Arial" pitchFamily="34" charset="0"/>
                <a:cs typeface="Arial" pitchFamily="34" charset="0"/>
              </a:rPr>
              <a:t>w niej przewrotu zmieniając ją w Ligę Narodową.</a:t>
            </a:r>
          </a:p>
          <a:p>
            <a:r>
              <a:rPr lang="pl-PL" sz="1200" noProof="1" smtClean="0">
                <a:latin typeface="Arial" pitchFamily="34" charset="0"/>
                <a:cs typeface="Arial" pitchFamily="34" charset="0"/>
              </a:rPr>
              <a:t>W 1893r. założona została partia polityczna - Narodowa Demokracja nazywana również ND lub endecją, a w 1897r. Dmowski utworzył we Lwowie Stronnictwo Narodowo-Demokratyczne, celami tego ugrupowania było m.in. wywalczenie niepodległości u boku Rosji tylko w sprzyjających okolicznościach, antysemityzm, antyniemieckość, walka z socjalistami. Narodowi Demokraci również potępiali wybuch rewolucji w 1905r.</a:t>
            </a:r>
          </a:p>
          <a:p>
            <a:r>
              <a:rPr lang="pl-PL" sz="1200" noProof="1" smtClean="0">
                <a:latin typeface="Arial" pitchFamily="34" charset="0"/>
                <a:cs typeface="Arial" pitchFamily="34" charset="0"/>
              </a:rPr>
              <a:t>W chwili wybuchu I Wojny Światowej walczył po stronie rosyjskiej. Z jego inicjatywy utworzono Legion Puławski, a w 1917r. Korpusy Polskie, które walczyły u boku Rosjan. Jednak po wybuchu rewolucji lutowej w Imperium Rosyjskim Dmowski zaczął  swoje działania polityczne wiązać głównie z państwami Zachodu.</a:t>
            </a:r>
          </a:p>
          <a:p>
            <a:r>
              <a:rPr lang="pl-PL" sz="1200" noProof="1" smtClean="0">
                <a:latin typeface="Arial" pitchFamily="34" charset="0"/>
                <a:cs typeface="Arial" pitchFamily="34" charset="0"/>
              </a:rPr>
              <a:t>Utworzył Komitet Narodowy Polski, który stał się na arenie międzynarodowej oficjalną reprezentacją narodu polskiego.</a:t>
            </a:r>
          </a:p>
          <a:p>
            <a:r>
              <a:rPr lang="pl-PL" sz="1200" noProof="1" smtClean="0">
                <a:latin typeface="Arial" pitchFamily="34" charset="0"/>
                <a:cs typeface="Arial" pitchFamily="34" charset="0"/>
              </a:rPr>
              <a:t>4 czerwca 1917 z jego inicjatywy utworzono Błękitną Armię dowodzoną przez Józefa Hallera we Francji</a:t>
            </a:r>
          </a:p>
          <a:p>
            <a:r>
              <a:rPr lang="pl-PL" sz="1200" noProof="1" smtClean="0">
                <a:latin typeface="Arial" pitchFamily="34" charset="0"/>
                <a:cs typeface="Arial" pitchFamily="34" charset="0"/>
              </a:rPr>
              <a:t>Dmowski jako szef polskiej dyplomacji 28 czerwca 1919r. podpisał traktat wersalski – akt kończący I Wojnę Światową.</a:t>
            </a:r>
          </a:p>
          <a:p>
            <a:r>
              <a:rPr lang="pl-PL" sz="1200" noProof="1" smtClean="0">
                <a:latin typeface="Arial" pitchFamily="34" charset="0"/>
                <a:cs typeface="Arial" pitchFamily="34" charset="0"/>
              </a:rPr>
              <a:t>Był głównym ideologiem polskiego nacjonalizmu. Pragnął, aby Polska była krajem jednolitym narodowo.</a:t>
            </a:r>
          </a:p>
          <a:p>
            <a:r>
              <a:rPr lang="pl-PL" sz="1200" noProof="1" smtClean="0">
                <a:latin typeface="Arial" pitchFamily="34" charset="0"/>
                <a:cs typeface="Arial" pitchFamily="34" charset="0"/>
              </a:rPr>
              <a:t>Po wojnie z bolszewikami przez pewien czas pełnił urząd Ministra Spraw Zagranicznych.</a:t>
            </a:r>
          </a:p>
          <a:p>
            <a:r>
              <a:rPr lang="pl-PL" sz="1200" noProof="1" smtClean="0">
                <a:latin typeface="Arial" pitchFamily="34" charset="0"/>
                <a:cs typeface="Arial" pitchFamily="34" charset="0"/>
              </a:rPr>
              <a:t>Zmarł 2 stycznia 1939r.</a:t>
            </a:r>
          </a:p>
        </p:txBody>
      </p:sp>
      <p:pic>
        <p:nvPicPr>
          <p:cNvPr id="19458" name="Picture 2" descr="Roman Dmowski – Wikipedia, wolna encyklopedia"/>
          <p:cNvPicPr>
            <a:picLocks noChangeAspect="1" noChangeArrowheads="1"/>
          </p:cNvPicPr>
          <p:nvPr/>
        </p:nvPicPr>
        <p:blipFill>
          <a:blip r:embed="rId2"/>
          <a:srcRect/>
          <a:stretch>
            <a:fillRect/>
          </a:stretch>
        </p:blipFill>
        <p:spPr bwMode="auto">
          <a:xfrm>
            <a:off x="12787370" y="-13001740"/>
            <a:ext cx="21850296" cy="44272200"/>
          </a:xfrm>
          <a:prstGeom prst="rect">
            <a:avLst/>
          </a:prstGeom>
          <a:noFill/>
        </p:spPr>
      </p:pic>
      <p:pic>
        <p:nvPicPr>
          <p:cNvPr id="19459" name="Picture 3"/>
          <p:cNvPicPr>
            <a:picLocks noChangeAspect="1" noChangeArrowheads="1"/>
          </p:cNvPicPr>
          <p:nvPr/>
        </p:nvPicPr>
        <p:blipFill>
          <a:blip r:embed="rId3"/>
          <a:srcRect/>
          <a:stretch>
            <a:fillRect/>
          </a:stretch>
        </p:blipFill>
        <p:spPr bwMode="auto">
          <a:xfrm>
            <a:off x="142844" y="1071546"/>
            <a:ext cx="3357586" cy="542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7224" y="-142900"/>
            <a:ext cx="7772400" cy="1000132"/>
          </a:xfrm>
        </p:spPr>
        <p:txBody>
          <a:bodyPr/>
          <a:lstStyle/>
          <a:p>
            <a:pPr algn="ctr"/>
            <a:r>
              <a:rPr lang="pl-PL" dirty="0" smtClean="0"/>
              <a:t>Józef Piłsudski</a:t>
            </a:r>
            <a:endParaRPr lang="pl-PL" dirty="0"/>
          </a:p>
        </p:txBody>
      </p:sp>
      <p:sp>
        <p:nvSpPr>
          <p:cNvPr id="4" name="Symbol zastępczy tekstu 3"/>
          <p:cNvSpPr>
            <a:spLocks noGrp="1"/>
          </p:cNvSpPr>
          <p:nvPr>
            <p:ph type="body" idx="2"/>
          </p:nvPr>
        </p:nvSpPr>
        <p:spPr/>
        <p:txBody>
          <a:bodyPr/>
          <a:lstStyle/>
          <a:p>
            <a:endParaRPr lang="pl-PL" dirty="0"/>
          </a:p>
        </p:txBody>
      </p:sp>
      <p:sp>
        <p:nvSpPr>
          <p:cNvPr id="3" name="Symbol zastępczy zawartości 2"/>
          <p:cNvSpPr>
            <a:spLocks noGrp="1"/>
          </p:cNvSpPr>
          <p:nvPr>
            <p:ph sz="quarter" idx="1"/>
          </p:nvPr>
        </p:nvSpPr>
        <p:spPr>
          <a:xfrm>
            <a:off x="3071802" y="1142984"/>
            <a:ext cx="6072198" cy="5715016"/>
          </a:xfrm>
        </p:spPr>
        <p:txBody>
          <a:bodyPr>
            <a:normAutofit fontScale="77500" lnSpcReduction="20000"/>
          </a:bodyPr>
          <a:lstStyle/>
          <a:p>
            <a:r>
              <a:rPr lang="pl-PL" sz="1400" noProof="1" smtClean="0">
                <a:latin typeface="Arial" pitchFamily="34" charset="0"/>
                <a:cs typeface="Arial" pitchFamily="34" charset="0"/>
              </a:rPr>
              <a:t> Józef Piłsudski urodził się 5 grudnia 1867 w Żułowie na Wileńszczyźnie. Swoją miłość do ojczyzny </a:t>
            </a:r>
            <a:r>
              <a:rPr lang="pl-PL" sz="1400" noProof="1" smtClean="0">
                <a:latin typeface="Arial" pitchFamily="34" charset="0"/>
                <a:cs typeface="Arial" pitchFamily="34" charset="0"/>
              </a:rPr>
              <a:t>zawdzięczał </a:t>
            </a:r>
            <a:r>
              <a:rPr lang="pl-PL" sz="1400" noProof="1" smtClean="0">
                <a:latin typeface="Arial" pitchFamily="34" charset="0"/>
                <a:cs typeface="Arial" pitchFamily="34" charset="0"/>
              </a:rPr>
              <a:t>swojej matce – Marii Piłsudskiej, która wychowała syna w duchu patriotyzmu.</a:t>
            </a:r>
          </a:p>
          <a:p>
            <a:r>
              <a:rPr lang="pl-PL" sz="1400" noProof="1" smtClean="0">
                <a:latin typeface="Arial" pitchFamily="34" charset="0"/>
                <a:cs typeface="Arial" pitchFamily="34" charset="0"/>
              </a:rPr>
              <a:t>22 marca 1887 Józef Piłsudski został aresztowany pod zarzutem udziału w spisku na życie cara Aleksandra III. 1 maja tego samego roku został skazany na 5 lat zesłania na Syberię.</a:t>
            </a:r>
          </a:p>
          <a:p>
            <a:r>
              <a:rPr lang="pl-PL" sz="1400" noProof="1" smtClean="0">
                <a:latin typeface="Arial" pitchFamily="34" charset="0"/>
                <a:cs typeface="Arial" pitchFamily="34" charset="0"/>
              </a:rPr>
              <a:t>Po powrocie do Wilna rozpoczął działalność w Polskiej Partii Socjalistycznej (PPS). Był przedstawicielem PPS  podczas II Międzynarodówki.</a:t>
            </a:r>
          </a:p>
          <a:p>
            <a:r>
              <a:rPr lang="pl-PL" sz="1400" noProof="1" smtClean="0">
                <a:latin typeface="Arial" pitchFamily="34" charset="0"/>
                <a:cs typeface="Arial" pitchFamily="34" charset="0"/>
              </a:rPr>
              <a:t>Pod koniec 1904r. założył Organizację Bojową PPS, która chroniła demonstrantów ulicznych podczas rewolucji w 1905-1907r.</a:t>
            </a:r>
          </a:p>
          <a:p>
            <a:r>
              <a:rPr lang="pl-PL" sz="1400" noProof="1" smtClean="0">
                <a:latin typeface="Arial" pitchFamily="34" charset="0"/>
                <a:cs typeface="Arial" pitchFamily="34" charset="0"/>
              </a:rPr>
              <a:t>W 1906r. we Wiedniu doszło do rozłamu PPS na: PPS-Lewica oraz PPS-Frakcja Rewolucyjna, na czele której stanął Piłsudski.</a:t>
            </a:r>
          </a:p>
          <a:p>
            <a:r>
              <a:rPr lang="pl-PL" sz="1400" noProof="1" smtClean="0">
                <a:latin typeface="Arial" pitchFamily="34" charset="0"/>
                <a:cs typeface="Arial" pitchFamily="34" charset="0"/>
              </a:rPr>
              <a:t>Podczas wybuchu I Wojny Światowej szansę na odzyskanie niepodległości widział u boku państw centralnych. Powołał Polską Organizację Wojskową (POW) w Krakowie oraz Legiony Polskie składające się z trzech brygad, I Brygadą dowodził osobiście.</a:t>
            </a:r>
          </a:p>
          <a:p>
            <a:r>
              <a:rPr lang="pl-PL" sz="1400" noProof="1" smtClean="0">
                <a:latin typeface="Arial" pitchFamily="34" charset="0"/>
                <a:cs typeface="Arial" pitchFamily="34" charset="0"/>
              </a:rPr>
              <a:t>W 1917r. widząc, że szale zwycięstwa przechylają się na korzyść państw ententy Piłsudski odmówił złożenia przysięgi wierności Niemcom. Namówił do tego również swoich żółnierzy, przez co doprowadził do tzw. kryzysu przysięgowego, za co został aresztowany za niewierność Cesarstwu Niemieckiemu i osadzony w więzieniu w Magdeburgu.</a:t>
            </a:r>
          </a:p>
          <a:p>
            <a:r>
              <a:rPr lang="pl-PL" sz="1400" noProof="1" smtClean="0">
                <a:latin typeface="Arial" pitchFamily="34" charset="0"/>
                <a:cs typeface="Arial" pitchFamily="34" charset="0"/>
              </a:rPr>
              <a:t>10 listopada przybył do Warszawy, gdzie serdecznie witał go naród. 11 listopada Rada Regencyjna (organ władzy Królestwa Polskiego) przekazała Piłsudskiemu zwierzchnictwo nad Wojskiem Polskim, zaś 22 listopada otrzymał funkcję Tymczasowego Naczelnika Państwa, a 20 lutego 1919r. już właściwą funkcję Naczelnika Państwa, którą sprawował aż do 9 grudnia 1922r. </a:t>
            </a:r>
          </a:p>
          <a:p>
            <a:r>
              <a:rPr lang="pl-PL" sz="1400" noProof="1" smtClean="0">
                <a:latin typeface="Arial" pitchFamily="34" charset="0"/>
                <a:cs typeface="Arial" pitchFamily="34" charset="0"/>
              </a:rPr>
              <a:t>Za największy sukces Piłsudskiego uważa się wykonanie kluczowego manewru bitwy warszawskiej - kontruderzenia znad </a:t>
            </a:r>
            <a:r>
              <a:rPr lang="pl-PL" sz="1400" noProof="1" smtClean="0">
                <a:latin typeface="Arial" pitchFamily="34" charset="0"/>
                <a:cs typeface="Arial" pitchFamily="34" charset="0"/>
              </a:rPr>
              <a:t>Wieprza</a:t>
            </a:r>
            <a:r>
              <a:rPr lang="pl-PL" sz="1400" noProof="1" smtClean="0">
                <a:latin typeface="Arial" pitchFamily="34" charset="0"/>
                <a:cs typeface="Arial" pitchFamily="34" charset="0"/>
              </a:rPr>
              <a:t>. Dzięki temu zagraniu Polacy 15 sierpnia 1920r. odnieśli jedno z największych zwycięstw w historii świata nazywane,,Cudem nad Wisłą”.</a:t>
            </a:r>
          </a:p>
          <a:p>
            <a:r>
              <a:rPr lang="pl-PL" sz="1400" noProof="1" smtClean="0">
                <a:latin typeface="Arial" pitchFamily="34" charset="0"/>
                <a:cs typeface="Arial" pitchFamily="34" charset="0"/>
              </a:rPr>
              <a:t>Piłsudski pokierował zamachem majowym (przewrotem majowym) z 13-15maja 1926r. Zmuszając ówczesnego prezydenta – Stanisława Wojciechowskiego do zmiany rządu. Piłsudski przez przewrót majowy spowodował wprowadzenie systemu autorytarnego zwanego sanacją. Jesienią 1927r. powstał Bezpartyjny Blok Współpracy z Rządem(BBWR). Członkowie tej organizacji politycznej dążyli do zwiększenia udziału Piłsudskiego w rządzeniu Polską.</a:t>
            </a:r>
          </a:p>
          <a:p>
            <a:r>
              <a:rPr lang="pl-PL" sz="1400" noProof="1" smtClean="0">
                <a:latin typeface="Arial" pitchFamily="34" charset="0"/>
                <a:cs typeface="Arial" pitchFamily="34" charset="0"/>
              </a:rPr>
              <a:t>12 maja 1935r. Józef Piłsudski zmarł.</a:t>
            </a:r>
          </a:p>
          <a:p>
            <a:endParaRPr lang="pl-PL" sz="1400" dirty="0" smtClean="0">
              <a:latin typeface="Arial" pitchFamily="34" charset="0"/>
              <a:cs typeface="Arial" pitchFamily="34" charset="0"/>
            </a:endParaRPr>
          </a:p>
          <a:p>
            <a:endParaRPr lang="pl-PL" sz="1400" dirty="0" smtClean="0">
              <a:latin typeface="Arial" pitchFamily="34" charset="0"/>
              <a:cs typeface="Arial" pitchFamily="34" charset="0"/>
            </a:endParaRPr>
          </a:p>
        </p:txBody>
      </p:sp>
      <p:pic>
        <p:nvPicPr>
          <p:cNvPr id="18433" name="Picture 1"/>
          <p:cNvPicPr>
            <a:picLocks noChangeAspect="1" noChangeArrowheads="1"/>
          </p:cNvPicPr>
          <p:nvPr/>
        </p:nvPicPr>
        <p:blipFill>
          <a:blip r:embed="rId2"/>
          <a:srcRect/>
          <a:stretch>
            <a:fillRect/>
          </a:stretch>
        </p:blipFill>
        <p:spPr bwMode="auto">
          <a:xfrm>
            <a:off x="142844" y="1142984"/>
            <a:ext cx="3000396"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Źródła</a:t>
            </a:r>
            <a:endParaRPr lang="pl-PL" dirty="0"/>
          </a:p>
        </p:txBody>
      </p:sp>
      <p:sp>
        <p:nvSpPr>
          <p:cNvPr id="5" name="Symbol zastępczy tekstu 4"/>
          <p:cNvSpPr>
            <a:spLocks noGrp="1"/>
          </p:cNvSpPr>
          <p:nvPr>
            <p:ph type="body" idx="1"/>
          </p:nvPr>
        </p:nvSpPr>
        <p:spPr>
          <a:xfrm>
            <a:off x="722313" y="2547938"/>
            <a:ext cx="7772400" cy="3952896"/>
          </a:xfrm>
        </p:spPr>
        <p:txBody>
          <a:bodyPr/>
          <a:lstStyle/>
          <a:p>
            <a:r>
              <a:rPr lang="pl-PL" dirty="0" err="1" smtClean="0"/>
              <a:t>Wikipedia</a:t>
            </a:r>
            <a:r>
              <a:rPr lang="pl-PL" dirty="0" smtClean="0"/>
              <a:t>:</a:t>
            </a:r>
          </a:p>
          <a:p>
            <a:r>
              <a:rPr lang="pl-PL" dirty="0" smtClean="0">
                <a:hlinkClick r:id="rId2"/>
              </a:rPr>
              <a:t>https://pl.wikipedia.org/wiki/J%C3%B3zef_Pi%C5%82sudski</a:t>
            </a:r>
            <a:endParaRPr lang="pl-PL" dirty="0" smtClean="0"/>
          </a:p>
          <a:p>
            <a:r>
              <a:rPr lang="pl-PL" dirty="0" smtClean="0">
                <a:hlinkClick r:id="rId3"/>
              </a:rPr>
              <a:t>https://pl.wikipedia.org/wiki/Roman_Dmowski</a:t>
            </a:r>
            <a:endParaRPr lang="pl-PL" dirty="0" smtClean="0"/>
          </a:p>
          <a:p>
            <a:r>
              <a:rPr lang="pl-PL" dirty="0" smtClean="0">
                <a:hlinkClick r:id="rId4"/>
              </a:rPr>
              <a:t>https://pl.wikipedia.org/wiki/Ignacy_Jan_Paderewski</a:t>
            </a:r>
            <a:endParaRPr lang="pl-PL" dirty="0" smtClean="0"/>
          </a:p>
          <a:p>
            <a:endParaRPr lang="pl-PL" dirty="0" smtClean="0"/>
          </a:p>
          <a:p>
            <a:r>
              <a:rPr lang="pl-PL" dirty="0" smtClean="0"/>
              <a:t>Historia w 5 minut:</a:t>
            </a:r>
          </a:p>
          <a:p>
            <a:r>
              <a:rPr lang="pl-PL" dirty="0" smtClean="0">
                <a:hlinkClick r:id="rId5"/>
              </a:rPr>
              <a:t>https://www.youtube.com/watch?v=7G8HOEV1_XU</a:t>
            </a:r>
            <a:endParaRPr lang="pl-PL" dirty="0" smtClean="0"/>
          </a:p>
          <a:p>
            <a:endParaRPr lang="pl-PL" dirty="0" smtClean="0"/>
          </a:p>
          <a:p>
            <a:endParaRPr lang="pl-PL" dirty="0"/>
          </a:p>
        </p:txBody>
      </p:sp>
    </p:spTree>
  </p:cSld>
  <p:clrMapOvr>
    <a:masterClrMapping/>
  </p:clrMapOvr>
  <p:transition spd="med">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943</TotalTime>
  <Words>552</Words>
  <Application>Microsoft Office PowerPoint</Application>
  <PresentationFormat>Pokaz na ekranie (4:3)</PresentationFormat>
  <Paragraphs>42</Paragraphs>
  <Slides>5</Slides>
  <Notes>0</Notes>
  <HiddenSlides>0</HiddenSlides>
  <MMClips>0</MMClips>
  <ScaleCrop>false</ScaleCrop>
  <HeadingPairs>
    <vt:vector size="4" baseType="variant">
      <vt:variant>
        <vt:lpstr>Motyw</vt:lpstr>
      </vt:variant>
      <vt:variant>
        <vt:i4>1</vt:i4>
      </vt:variant>
      <vt:variant>
        <vt:lpstr>Tytuły slajdów</vt:lpstr>
      </vt:variant>
      <vt:variant>
        <vt:i4>5</vt:i4>
      </vt:variant>
    </vt:vector>
  </HeadingPairs>
  <TitlesOfParts>
    <vt:vector size="6" baseType="lpstr">
      <vt:lpstr>Kapitał</vt:lpstr>
      <vt:lpstr>Wielcy Polacy</vt:lpstr>
      <vt:lpstr>Ignacy Jan Paderewski </vt:lpstr>
      <vt:lpstr>Roman Dmowski</vt:lpstr>
      <vt:lpstr>Józef Piłsudski</vt:lpstr>
      <vt:lpstr>Źródła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Wielcy Polacy – przygotowanie do konkursu</dc:title>
  <dc:creator>Użytkownik</dc:creator>
  <cp:lastModifiedBy>jaroslawlasinski12020@outlook.com</cp:lastModifiedBy>
  <cp:revision>90</cp:revision>
  <dcterms:created xsi:type="dcterms:W3CDTF">2021-04-15T08:22:39Z</dcterms:created>
  <dcterms:modified xsi:type="dcterms:W3CDTF">2021-04-29T14:21:21Z</dcterms:modified>
</cp:coreProperties>
</file>