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9" r:id="rId3"/>
    <p:sldId id="320" r:id="rId4"/>
    <p:sldId id="321" r:id="rId5"/>
    <p:sldId id="328" r:id="rId6"/>
    <p:sldId id="322" r:id="rId7"/>
    <p:sldId id="324" r:id="rId8"/>
    <p:sldId id="325" r:id="rId9"/>
    <p:sldId id="315" r:id="rId10"/>
    <p:sldId id="316" r:id="rId11"/>
    <p:sldId id="317" r:id="rId12"/>
    <p:sldId id="318" r:id="rId13"/>
    <p:sldId id="326" r:id="rId14"/>
    <p:sldId id="289" r:id="rId15"/>
    <p:sldId id="309" r:id="rId16"/>
    <p:sldId id="301" r:id="rId17"/>
    <p:sldId id="310" r:id="rId18"/>
    <p:sldId id="304" r:id="rId19"/>
    <p:sldId id="305" r:id="rId20"/>
    <p:sldId id="306" r:id="rId21"/>
    <p:sldId id="307" r:id="rId22"/>
    <p:sldId id="308" r:id="rId23"/>
    <p:sldId id="312" r:id="rId24"/>
    <p:sldId id="298" r:id="rId25"/>
    <p:sldId id="300" r:id="rId26"/>
    <p:sldId id="299" r:id="rId27"/>
    <p:sldId id="297" r:id="rId28"/>
    <p:sldId id="294" r:id="rId29"/>
    <p:sldId id="296" r:id="rId30"/>
    <p:sldId id="295" r:id="rId31"/>
    <p:sldId id="288" r:id="rId32"/>
    <p:sldId id="302" r:id="rId33"/>
    <p:sldId id="303" r:id="rId34"/>
    <p:sldId id="285" r:id="rId35"/>
    <p:sldId id="286" r:id="rId36"/>
    <p:sldId id="287" r:id="rId37"/>
    <p:sldId id="313" r:id="rId38"/>
    <p:sldId id="290" r:id="rId39"/>
    <p:sldId id="262" r:id="rId40"/>
    <p:sldId id="263" r:id="rId41"/>
    <p:sldId id="267" r:id="rId42"/>
    <p:sldId id="268" r:id="rId43"/>
    <p:sldId id="279" r:id="rId44"/>
    <p:sldId id="278" r:id="rId45"/>
    <p:sldId id="277" r:id="rId46"/>
    <p:sldId id="276" r:id="rId47"/>
    <p:sldId id="275" r:id="rId48"/>
    <p:sldId id="264" r:id="rId49"/>
    <p:sldId id="274" r:id="rId50"/>
    <p:sldId id="273" r:id="rId51"/>
    <p:sldId id="265" r:id="rId52"/>
    <p:sldId id="272" r:id="rId53"/>
    <p:sldId id="271" r:id="rId54"/>
    <p:sldId id="270" r:id="rId55"/>
    <p:sldId id="269" r:id="rId56"/>
    <p:sldId id="266" r:id="rId57"/>
    <p:sldId id="291" r:id="rId58"/>
    <p:sldId id="282" r:id="rId59"/>
    <p:sldId id="283" r:id="rId60"/>
    <p:sldId id="311" r:id="rId61"/>
    <p:sldId id="284" r:id="rId62"/>
    <p:sldId id="281" r:id="rId63"/>
    <p:sldId id="257" r:id="rId64"/>
    <p:sldId id="258" r:id="rId65"/>
    <p:sldId id="327" r:id="rId66"/>
    <p:sldId id="329" r:id="rId67"/>
    <p:sldId id="330" r:id="rId68"/>
    <p:sldId id="314" r:id="rId6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7"/>
  <c:chart>
    <c:plotArea>
      <c:layout>
        <c:manualLayout>
          <c:layoutTarget val="inner"/>
          <c:xMode val="edge"/>
          <c:yMode val="edge"/>
          <c:x val="6.7470958491299693E-2"/>
          <c:y val="6.1746304277241766E-2"/>
          <c:w val="0.89703521434820821"/>
          <c:h val="0.85653105861767365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dLbls>
            <c:dLbl>
              <c:idx val="0"/>
              <c:layout>
                <c:manualLayout>
                  <c:x val="5.0925925925925923E-2"/>
                  <c:y val="0.10136858032925126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4.3209876543209874E-2"/>
                  <c:y val="9.1971157709809973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5.0925925925925923E-2"/>
                  <c:y val="8.7097606120939544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5.7098765432098762E-2"/>
                  <c:y val="8.0077278757024584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5.7098765432098762E-2"/>
                  <c:y val="8.0915607193465564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5.7098765432098762E-2"/>
                  <c:y val="8.924416644277487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dLblPos val="ctr"/>
            <c:showVal val="1"/>
          </c:dLbls>
          <c:cat>
            <c:strRef>
              <c:f>Arkusz1!$A$2:$A$7</c:f>
              <c:strCache>
                <c:ptCount val="6"/>
                <c:pt idx="0">
                  <c:v>kl.IV</c:v>
                </c:pt>
                <c:pt idx="1">
                  <c:v>kl.Va</c:v>
                </c:pt>
                <c:pt idx="2">
                  <c:v>kl.Vb</c:v>
                </c:pt>
                <c:pt idx="3">
                  <c:v>kl.VI</c:v>
                </c:pt>
                <c:pt idx="4">
                  <c:v>kl.VII</c:v>
                </c:pt>
                <c:pt idx="5">
                  <c:v>kl.VIII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4.2300000000000004</c:v>
                </c:pt>
                <c:pt idx="1">
                  <c:v>4.2</c:v>
                </c:pt>
                <c:pt idx="2">
                  <c:v>4.0999999999999996</c:v>
                </c:pt>
                <c:pt idx="3">
                  <c:v>4.13</c:v>
                </c:pt>
                <c:pt idx="4">
                  <c:v>3.9899999999999998</c:v>
                </c:pt>
                <c:pt idx="5">
                  <c:v>3.9699999999999998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cat>
            <c:strRef>
              <c:f>Arkusz1!$A$2:$A$7</c:f>
              <c:strCache>
                <c:ptCount val="6"/>
                <c:pt idx="0">
                  <c:v>kl.IV</c:v>
                </c:pt>
                <c:pt idx="1">
                  <c:v>kl.Va</c:v>
                </c:pt>
                <c:pt idx="2">
                  <c:v>kl.Vb</c:v>
                </c:pt>
                <c:pt idx="3">
                  <c:v>kl.VI</c:v>
                </c:pt>
                <c:pt idx="4">
                  <c:v>kl.VII</c:v>
                </c:pt>
                <c:pt idx="5">
                  <c:v>kl.VIII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cat>
            <c:strRef>
              <c:f>Arkusz1!$A$2:$A$7</c:f>
              <c:strCache>
                <c:ptCount val="6"/>
                <c:pt idx="0">
                  <c:v>kl.IV</c:v>
                </c:pt>
                <c:pt idx="1">
                  <c:v>kl.Va</c:v>
                </c:pt>
                <c:pt idx="2">
                  <c:v>kl.Vb</c:v>
                </c:pt>
                <c:pt idx="3">
                  <c:v>kl.VI</c:v>
                </c:pt>
                <c:pt idx="4">
                  <c:v>kl.VII</c:v>
                </c:pt>
                <c:pt idx="5">
                  <c:v>kl.VIII</c:v>
                </c:pt>
              </c:strCache>
            </c:strRef>
          </c:cat>
          <c:val>
            <c:numRef>
              <c:f>Arkusz1!$D$2:$D$7</c:f>
              <c:numCache>
                <c:formatCode>General</c:formatCode>
                <c:ptCount val="6"/>
              </c:numCache>
            </c:numRef>
          </c:val>
        </c:ser>
        <c:axId val="87459712"/>
        <c:axId val="87461248"/>
      </c:barChart>
      <c:catAx>
        <c:axId val="87459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87461248"/>
        <c:crosses val="autoZero"/>
        <c:auto val="1"/>
        <c:lblAlgn val="ctr"/>
        <c:lblOffset val="100"/>
      </c:catAx>
      <c:valAx>
        <c:axId val="87461248"/>
        <c:scaling>
          <c:orientation val="minMax"/>
        </c:scaling>
        <c:axPos val="l"/>
        <c:majorGridlines/>
        <c:numFmt formatCode="General" sourceLinked="1"/>
        <c:tickLblPos val="nextTo"/>
        <c:crossAx val="8745971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2300"/>
            </a:pPr>
            <a:r>
              <a:rPr lang="pl-PL" sz="2300"/>
              <a:t>język polski</a:t>
            </a:r>
            <a:endParaRPr lang="en-US" sz="2300"/>
          </a:p>
        </c:rich>
      </c:tx>
      <c:layout>
        <c:manualLayout>
          <c:xMode val="edge"/>
          <c:yMode val="edge"/>
          <c:x val="0.41318719159212086"/>
          <c:y val="3.121189975461682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dPt>
            <c:idx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Val val="1"/>
          </c:dLbls>
          <c:cat>
            <c:strRef>
              <c:f>Arkusz1!$A$2:$A$6</c:f>
              <c:strCache>
                <c:ptCount val="5"/>
                <c:pt idx="0">
                  <c:v>szkoła/klasa</c:v>
                </c:pt>
                <c:pt idx="1">
                  <c:v>gmina</c:v>
                </c:pt>
                <c:pt idx="2">
                  <c:v>powiat</c:v>
                </c:pt>
                <c:pt idx="3">
                  <c:v>województwo</c:v>
                </c:pt>
                <c:pt idx="4">
                  <c:v>kraj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0.52</c:v>
                </c:pt>
                <c:pt idx="1">
                  <c:v>0.56999999999999995</c:v>
                </c:pt>
                <c:pt idx="2">
                  <c:v>0.58000000000000052</c:v>
                </c:pt>
                <c:pt idx="3">
                  <c:v>0.60000000000000064</c:v>
                </c:pt>
                <c:pt idx="4">
                  <c:v>0.63000000000000123</c:v>
                </c:pt>
              </c:numCache>
            </c:numRef>
          </c:val>
        </c:ser>
        <c:axId val="107560960"/>
        <c:axId val="107563648"/>
      </c:barChart>
      <c:catAx>
        <c:axId val="107560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07563648"/>
        <c:crosses val="autoZero"/>
        <c:auto val="1"/>
        <c:lblAlgn val="ctr"/>
        <c:lblOffset val="100"/>
      </c:catAx>
      <c:valAx>
        <c:axId val="10756364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0756096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  <c:txPr>
        <a:bodyPr/>
        <a:lstStyle/>
        <a:p>
          <a:pPr>
            <a:defRPr sz="2300"/>
          </a:pPr>
          <a:endParaRPr lang="pl-PL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matematyka</c:v>
                </c:pt>
              </c:strCache>
            </c:strRef>
          </c:tx>
          <c:dPt>
            <c:idx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Val val="1"/>
          </c:dLbls>
          <c:cat>
            <c:strRef>
              <c:f>Arkusz1!$A$2:$A$6</c:f>
              <c:strCache>
                <c:ptCount val="5"/>
                <c:pt idx="0">
                  <c:v>szkoła/klasa</c:v>
                </c:pt>
                <c:pt idx="1">
                  <c:v>gmina</c:v>
                </c:pt>
                <c:pt idx="2">
                  <c:v>powiat</c:v>
                </c:pt>
                <c:pt idx="3">
                  <c:v>województwo</c:v>
                </c:pt>
                <c:pt idx="4">
                  <c:v>kraj 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0.33000000000000074</c:v>
                </c:pt>
                <c:pt idx="1">
                  <c:v>0.32000000000000062</c:v>
                </c:pt>
                <c:pt idx="2">
                  <c:v>0.37000000000000038</c:v>
                </c:pt>
                <c:pt idx="3">
                  <c:v>0.41000000000000031</c:v>
                </c:pt>
                <c:pt idx="4">
                  <c:v>0.45</c:v>
                </c:pt>
              </c:numCache>
            </c:numRef>
          </c:val>
        </c:ser>
        <c:axId val="107546880"/>
        <c:axId val="107696128"/>
      </c:barChart>
      <c:catAx>
        <c:axId val="107546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07696128"/>
        <c:crosses val="autoZero"/>
        <c:auto val="1"/>
        <c:lblAlgn val="ctr"/>
        <c:lblOffset val="100"/>
      </c:catAx>
      <c:valAx>
        <c:axId val="10769612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0754688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2300"/>
            </a:pPr>
            <a:r>
              <a:rPr lang="pl-PL" sz="2300"/>
              <a:t>język angielski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Val val="1"/>
          </c:dLbls>
          <c:cat>
            <c:strRef>
              <c:f>Arkusz1!$A$2:$A$6</c:f>
              <c:strCache>
                <c:ptCount val="5"/>
                <c:pt idx="0">
                  <c:v>szkoła/ klasa</c:v>
                </c:pt>
                <c:pt idx="1">
                  <c:v>gmina</c:v>
                </c:pt>
                <c:pt idx="2">
                  <c:v>powiat</c:v>
                </c:pt>
                <c:pt idx="3">
                  <c:v>województwo</c:v>
                </c:pt>
                <c:pt idx="4">
                  <c:v>kraj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0.46</c:v>
                </c:pt>
                <c:pt idx="2">
                  <c:v>0.46</c:v>
                </c:pt>
                <c:pt idx="3">
                  <c:v>0.55000000000000004</c:v>
                </c:pt>
                <c:pt idx="4">
                  <c:v>0.58000000000000007</c:v>
                </c:pt>
              </c:numCache>
            </c:numRef>
          </c:val>
        </c:ser>
        <c:axId val="107725184"/>
        <c:axId val="107726720"/>
      </c:barChart>
      <c:catAx>
        <c:axId val="107725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07726720"/>
        <c:crosses val="autoZero"/>
        <c:auto val="1"/>
        <c:lblAlgn val="ctr"/>
        <c:lblOffset val="100"/>
      </c:catAx>
      <c:valAx>
        <c:axId val="10772672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07725184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2300"/>
            </a:pPr>
            <a:r>
              <a:rPr lang="pl-PL" sz="2300"/>
              <a:t>język rosyjski</a:t>
            </a:r>
            <a:endParaRPr lang="en-US" sz="23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Val val="1"/>
          </c:dLbls>
          <c:cat>
            <c:strRef>
              <c:f>Arkusz1!$A$2:$A$6</c:f>
              <c:strCache>
                <c:ptCount val="5"/>
                <c:pt idx="0">
                  <c:v>szkoła/klasa</c:v>
                </c:pt>
                <c:pt idx="1">
                  <c:v>gmina</c:v>
                </c:pt>
                <c:pt idx="2">
                  <c:v>powiat</c:v>
                </c:pt>
                <c:pt idx="3">
                  <c:v>województwo</c:v>
                </c:pt>
                <c:pt idx="4">
                  <c:v>kraj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0.59</c:v>
                </c:pt>
                <c:pt idx="1">
                  <c:v>0.51</c:v>
                </c:pt>
                <c:pt idx="2">
                  <c:v>0.49000000000000032</c:v>
                </c:pt>
                <c:pt idx="3">
                  <c:v>0.39000000000000062</c:v>
                </c:pt>
                <c:pt idx="4">
                  <c:v>0.48000000000000032</c:v>
                </c:pt>
              </c:numCache>
            </c:numRef>
          </c:val>
        </c:ser>
        <c:axId val="107755776"/>
        <c:axId val="107761664"/>
      </c:barChart>
      <c:catAx>
        <c:axId val="107755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07761664"/>
        <c:crosses val="autoZero"/>
        <c:auto val="1"/>
        <c:lblAlgn val="ctr"/>
        <c:lblOffset val="100"/>
      </c:catAx>
      <c:valAx>
        <c:axId val="10776166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0775577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4E6-9F43-40BD-B9A0-640F94623004}" type="datetimeFigureOut">
              <a:rPr lang="pl-PL" smtClean="0"/>
              <a:pPr/>
              <a:t>2019-11-20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739-9E6B-47D8-A6AA-E3BA116AC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4E6-9F43-40BD-B9A0-640F94623004}" type="datetimeFigureOut">
              <a:rPr lang="pl-PL" smtClean="0"/>
              <a:pPr/>
              <a:t>2019-11-20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739-9E6B-47D8-A6AA-E3BA116AC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4E6-9F43-40BD-B9A0-640F94623004}" type="datetimeFigureOut">
              <a:rPr lang="pl-PL" smtClean="0"/>
              <a:pPr/>
              <a:t>2019-11-20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739-9E6B-47D8-A6AA-E3BA116AC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4E6-9F43-40BD-B9A0-640F94623004}" type="datetimeFigureOut">
              <a:rPr lang="pl-PL" smtClean="0"/>
              <a:pPr/>
              <a:t>2019-11-20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739-9E6B-47D8-A6AA-E3BA116AC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4E6-9F43-40BD-B9A0-640F94623004}" type="datetimeFigureOut">
              <a:rPr lang="pl-PL" smtClean="0"/>
              <a:pPr/>
              <a:t>2019-11-20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739-9E6B-47D8-A6AA-E3BA116AC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4E6-9F43-40BD-B9A0-640F94623004}" type="datetimeFigureOut">
              <a:rPr lang="pl-PL" smtClean="0"/>
              <a:pPr/>
              <a:t>2019-11-20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739-9E6B-47D8-A6AA-E3BA116AC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4E6-9F43-40BD-B9A0-640F94623004}" type="datetimeFigureOut">
              <a:rPr lang="pl-PL" smtClean="0"/>
              <a:pPr/>
              <a:t>2019-11-20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739-9E6B-47D8-A6AA-E3BA116AC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4E6-9F43-40BD-B9A0-640F94623004}" type="datetimeFigureOut">
              <a:rPr lang="pl-PL" smtClean="0"/>
              <a:pPr/>
              <a:t>2019-11-20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739-9E6B-47D8-A6AA-E3BA116AC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4E6-9F43-40BD-B9A0-640F94623004}" type="datetimeFigureOut">
              <a:rPr lang="pl-PL" smtClean="0"/>
              <a:pPr/>
              <a:t>2019-11-20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739-9E6B-47D8-A6AA-E3BA116AC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4E6-9F43-40BD-B9A0-640F94623004}" type="datetimeFigureOut">
              <a:rPr lang="pl-PL" smtClean="0"/>
              <a:pPr/>
              <a:t>2019-11-20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739-9E6B-47D8-A6AA-E3BA116AC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4E6-9F43-40BD-B9A0-640F94623004}" type="datetimeFigureOut">
              <a:rPr lang="pl-PL" smtClean="0"/>
              <a:pPr/>
              <a:t>2019-11-20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739-9E6B-47D8-A6AA-E3BA116AC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A4E6-9F43-40BD-B9A0-640F94623004}" type="datetimeFigureOut">
              <a:rPr lang="pl-PL" smtClean="0"/>
              <a:pPr/>
              <a:t>2019-11-20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D7739-9E6B-47D8-A6AA-E3BA116AC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00199"/>
          </a:xfrm>
        </p:spPr>
        <p:txBody>
          <a:bodyPr anchor="t">
            <a:noAutofit/>
          </a:bodyPr>
          <a:lstStyle/>
          <a:p>
            <a:pPr algn="ctr"/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</a:rPr>
              <a:t>SZKOŁA PODSTAWOWA W OKALEWIE</a:t>
            </a:r>
            <a:br>
              <a:rPr lang="pl-PL" sz="25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</a:rPr>
              <a:t>RAPORT  Z PRACY DYDAKTYCZNEJ, </a:t>
            </a:r>
            <a:br>
              <a:rPr lang="pl-PL" sz="25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</a:rPr>
              <a:t>WYCHOWAWCZO-PROFILAKTYCZNEJ ORAZ OPIEKUŃCZEJ  </a:t>
            </a:r>
            <a:br>
              <a:rPr lang="pl-PL" sz="25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</a:rPr>
              <a:t>W </a:t>
            </a: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</a:rPr>
              <a:t>ROKU SZKOLNYM </a:t>
            </a: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</a:rPr>
              <a:t>2018/2019</a:t>
            </a:r>
            <a:endParaRPr lang="pl-PL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x\Desktop\zdjęcia I semestr\szk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4752528" cy="2502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648072"/>
          </a:xfrm>
        </p:spPr>
        <p:txBody>
          <a:bodyPr>
            <a:normAutofit/>
          </a:bodyPr>
          <a:lstStyle/>
          <a:p>
            <a:r>
              <a:rPr lang="pl-PL" sz="3500" b="1" dirty="0" smtClean="0"/>
              <a:t>EGZAMIN ÓSMOKLASISTY - 2019</a:t>
            </a:r>
            <a:endParaRPr lang="pl-PL" sz="35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183562" cy="447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/>
          </a:bodyPr>
          <a:lstStyle/>
          <a:p>
            <a:r>
              <a:rPr lang="pl-PL" sz="3500" b="1" dirty="0" smtClean="0"/>
              <a:t>EGZAMIN ÓSMOKLASISTY - 2019</a:t>
            </a:r>
            <a:endParaRPr lang="pl-PL" sz="35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677768"/>
          </a:xfrm>
        </p:spPr>
        <p:txBody>
          <a:bodyPr>
            <a:normAutofit/>
          </a:bodyPr>
          <a:lstStyle/>
          <a:p>
            <a:r>
              <a:rPr lang="pl-PL" sz="3500" b="1" dirty="0" smtClean="0"/>
              <a:t>EGZAMIN ÓSMOKLASISTY - 2019</a:t>
            </a:r>
            <a:endParaRPr lang="pl-PL" sz="35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39552" y="1412776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l-PL" sz="2500" b="1" dirty="0" smtClean="0"/>
              <a:t>EGZAMIN ÓSMOKLASISTY – 2019</a:t>
            </a:r>
            <a:br>
              <a:rPr lang="pl-PL" sz="2500" b="1" dirty="0" smtClean="0"/>
            </a:br>
            <a:r>
              <a:rPr lang="pl-PL" sz="2500" b="1" dirty="0" smtClean="0"/>
              <a:t>STANINY WYNIKÓW SZKOŁY</a:t>
            </a:r>
            <a:endParaRPr lang="pl-PL" sz="25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1196753"/>
          <a:ext cx="8229600" cy="43431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89043"/>
                <a:gridCol w="1102797"/>
                <a:gridCol w="956632"/>
                <a:gridCol w="1152128"/>
                <a:gridCol w="2829000"/>
              </a:tblGrid>
              <a:tr h="1224135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Część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egzaminu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Średni  wynik szkoły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Stanin 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(1-9)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Nazwa </a:t>
                      </a:r>
                      <a:r>
                        <a:rPr lang="pl-PL" dirty="0" err="1" smtClean="0">
                          <a:solidFill>
                            <a:schemeClr val="tx1"/>
                          </a:solidFill>
                        </a:rPr>
                        <a:t>stanina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Stopień trudności arkusza egzaminacyjnego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dla uczniów szkoły</a:t>
                      </a:r>
                    </a:p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6205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Cz. 1 – język polski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52%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Niski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Test umiarkowanie trudny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449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Cz.2 – matematyka 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  <a:p>
                      <a:pPr algn="ctr"/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Niski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Test trudny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6205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Cz.3 – język angielski</a:t>
                      </a: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55%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Średni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 Test umiarkowanie trudny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6205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Cz. 3 –</a:t>
                      </a: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 język rosyjski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59%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Wyżej średni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Test umiarkowanie trudny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3168352"/>
          </a:xfrm>
        </p:spPr>
        <p:txBody>
          <a:bodyPr/>
          <a:lstStyle/>
          <a:p>
            <a:r>
              <a:rPr lang="pl-PL" b="1" dirty="0" smtClean="0"/>
              <a:t>WYDARZENIA I DZIAŁANIA SZKOŁY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Uroczyste rozpoczęcie roku szkolnego 2018/2019</a:t>
            </a:r>
            <a:endParaRPr lang="pl-PL" sz="3500" b="1" i="1" dirty="0"/>
          </a:p>
        </p:txBody>
      </p:sp>
      <p:pic>
        <p:nvPicPr>
          <p:cNvPr id="1026" name="Picture 2" descr="C:\Users\x\Desktop\IMG_20180903_092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1"/>
            <a:ext cx="3840426" cy="2880320"/>
          </a:xfrm>
          <a:prstGeom prst="rect">
            <a:avLst/>
          </a:prstGeom>
          <a:noFill/>
        </p:spPr>
      </p:pic>
      <p:pic>
        <p:nvPicPr>
          <p:cNvPr id="1027" name="Picture 3" descr="C:\Users\x\Desktop\IMG_20180903_092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768080" cy="2826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Święto Niepodległości</a:t>
            </a:r>
            <a:br>
              <a:rPr lang="pl-PL" sz="3500" b="1" i="1" dirty="0" smtClean="0"/>
            </a:br>
            <a:r>
              <a:rPr lang="pl-PL" sz="3500" b="1" i="1" dirty="0" smtClean="0"/>
              <a:t>„Rekord dla Niepodległej</a:t>
            </a:r>
            <a:r>
              <a:rPr lang="pl-PL" sz="3500" dirty="0" smtClean="0"/>
              <a:t>”</a:t>
            </a:r>
            <a:endParaRPr lang="pl-PL" sz="3500" dirty="0"/>
          </a:p>
        </p:txBody>
      </p:sp>
      <p:pic>
        <p:nvPicPr>
          <p:cNvPr id="30722" name="Picture 2" descr="C:\Users\x\Desktop\Obraz 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6056" y="3645024"/>
            <a:ext cx="3744416" cy="2736304"/>
          </a:xfrm>
          <a:prstGeom prst="rect">
            <a:avLst/>
          </a:prstGeom>
          <a:noFill/>
        </p:spPr>
      </p:pic>
      <p:pic>
        <p:nvPicPr>
          <p:cNvPr id="30723" name="Picture 3" descr="C:\Users\x\Desktop\Obraz 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68052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i="1" dirty="0" smtClean="0"/>
              <a:t>Msza św. z okazji Święta Niepodległości</a:t>
            </a:r>
            <a:endParaRPr lang="pl-PL" sz="3500" b="1" i="1" dirty="0"/>
          </a:p>
        </p:txBody>
      </p:sp>
      <p:pic>
        <p:nvPicPr>
          <p:cNvPr id="36866" name="Picture 2" descr="C:\Users\x\Desktop\IMAG1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60" y="1600201"/>
            <a:ext cx="4553796" cy="2882492"/>
          </a:xfrm>
          <a:prstGeom prst="rect">
            <a:avLst/>
          </a:prstGeom>
          <a:noFill/>
        </p:spPr>
      </p:pic>
      <p:pic>
        <p:nvPicPr>
          <p:cNvPr id="36867" name="Picture 3" descr="C:\Users\x\Desktop\IMAG1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5152455" cy="287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Uroczyste otwarcie sali gimnastycznej </a:t>
            </a:r>
            <a:br>
              <a:rPr lang="pl-PL" sz="3500" b="1" i="1" dirty="0" smtClean="0"/>
            </a:br>
            <a:r>
              <a:rPr lang="pl-PL" sz="3500" b="1" i="1" dirty="0" smtClean="0"/>
              <a:t>6 grudnia 2018r.</a:t>
            </a:r>
            <a:endParaRPr lang="pl-PL" sz="35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457200" y="6857997"/>
            <a:ext cx="3610744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31746" name="Picture 2" descr="C:\Users\x\Desktop\06.12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017121" cy="373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2770" name="Picture 2" descr="C:\Users\x\Desktop\06.12 (3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824896" cy="4392487"/>
          </a:xfrm>
          <a:prstGeom prst="rect">
            <a:avLst/>
          </a:prstGeom>
          <a:noFill/>
        </p:spPr>
      </p:pic>
      <p:pic>
        <p:nvPicPr>
          <p:cNvPr id="32771" name="Picture 3" descr="C:\Users\x\Desktop\06.12 (4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744416" cy="4409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b="1" dirty="0" smtClean="0"/>
              <a:t>STATYSTYKA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pl-PL" sz="1600" b="1" dirty="0" smtClean="0"/>
              <a:t>Liczba nauczycieli  - 21 ( 15 pełnozatrudnionych, 6 zatrudnionych na część etatu)</a:t>
            </a:r>
          </a:p>
          <a:p>
            <a:r>
              <a:rPr lang="pl-PL" sz="1600" b="1" dirty="0" smtClean="0"/>
              <a:t>Awans zawodowy nauczycieli -  16 – n. dyplomowanych, 4 – n. mianowanych, </a:t>
            </a:r>
          </a:p>
          <a:p>
            <a:pPr>
              <a:buNone/>
            </a:pPr>
            <a:r>
              <a:rPr lang="pl-PL" sz="1600" b="1" dirty="0" smtClean="0"/>
              <a:t>                                                                 1 – n.  kontraktowy)</a:t>
            </a:r>
            <a:endParaRPr lang="pl-PL" sz="1600" b="1" dirty="0" smtClean="0"/>
          </a:p>
          <a:p>
            <a:r>
              <a:rPr lang="pl-PL" sz="1600" b="1" dirty="0" smtClean="0"/>
              <a:t>Liczba </a:t>
            </a:r>
            <a:r>
              <a:rPr lang="pl-PL" sz="1600" b="1" dirty="0" smtClean="0"/>
              <a:t>oddziałów szkolnych - 11 (9 oddziałów klasowych + 2 oddziały przedszkolne</a:t>
            </a:r>
            <a:r>
              <a:rPr lang="pl-PL" sz="1600" b="1" dirty="0" smtClean="0"/>
              <a:t>).</a:t>
            </a:r>
            <a:endParaRPr lang="pl-PL" sz="1600" b="1" dirty="0" smtClean="0"/>
          </a:p>
          <a:p>
            <a:r>
              <a:rPr lang="pl-PL" sz="1600" b="1" dirty="0" smtClean="0"/>
              <a:t>Łączna liczba dzieci przedszkolnych i uczniów szkoły - 189.</a:t>
            </a:r>
          </a:p>
          <a:p>
            <a:r>
              <a:rPr lang="pl-PL" sz="1600" b="1" dirty="0" smtClean="0"/>
              <a:t>Liczba uczniów z obwodu szkoły, którzy obowiązek nauki spełniają w innych szkołach - 48. </a:t>
            </a:r>
          </a:p>
          <a:p>
            <a:r>
              <a:rPr lang="pl-PL" sz="1600" b="1" dirty="0" smtClean="0"/>
              <a:t>Liczba uczniów </a:t>
            </a:r>
            <a:r>
              <a:rPr lang="pl-PL" sz="1600" b="1" dirty="0" err="1" smtClean="0"/>
              <a:t>kl.I-VIII</a:t>
            </a:r>
            <a:r>
              <a:rPr lang="pl-PL" sz="1600" b="1" dirty="0" smtClean="0"/>
              <a:t> </a:t>
            </a:r>
            <a:r>
              <a:rPr lang="pl-PL" sz="1600" b="1" dirty="0" smtClean="0"/>
              <a:t>klasyfikowanych - </a:t>
            </a:r>
            <a:r>
              <a:rPr lang="pl-PL" sz="1600" b="1" dirty="0" smtClean="0"/>
              <a:t>151</a:t>
            </a:r>
          </a:p>
          <a:p>
            <a:r>
              <a:rPr lang="pl-PL" sz="1600" b="1" dirty="0" smtClean="0"/>
              <a:t>Liczba uczniów klas I-VII promowanych do klasy programowo wyższej - 133 </a:t>
            </a:r>
            <a:endParaRPr lang="pl-PL" sz="1600" b="1" dirty="0" smtClean="0"/>
          </a:p>
          <a:p>
            <a:r>
              <a:rPr lang="pl-PL" sz="1600" b="1" dirty="0" smtClean="0"/>
              <a:t> </a:t>
            </a:r>
            <a:r>
              <a:rPr lang="pl-PL" sz="1600" b="1" dirty="0" smtClean="0"/>
              <a:t>Jedna</a:t>
            </a:r>
            <a:r>
              <a:rPr lang="pl-PL" sz="1600" b="1" dirty="0" smtClean="0"/>
              <a:t> </a:t>
            </a:r>
            <a:r>
              <a:rPr lang="pl-PL" sz="1600" b="1" dirty="0" smtClean="0"/>
              <a:t>uczennica </a:t>
            </a:r>
            <a:r>
              <a:rPr lang="pl-PL" sz="1600" b="1" dirty="0" smtClean="0"/>
              <a:t>szkoły nie otrzymała promocji do klasy programowo wyższej (klasa </a:t>
            </a:r>
            <a:r>
              <a:rPr lang="pl-PL" sz="1600" b="1" dirty="0" smtClean="0"/>
              <a:t>IV </a:t>
            </a:r>
            <a:r>
              <a:rPr lang="pl-PL" sz="1600" b="1" dirty="0" smtClean="0"/>
              <a:t>-2 </a:t>
            </a:r>
            <a:r>
              <a:rPr lang="pl-PL" sz="1600" b="1" dirty="0" smtClean="0"/>
              <a:t>oceny </a:t>
            </a:r>
            <a:r>
              <a:rPr lang="pl-PL" sz="1600" b="1" dirty="0" smtClean="0"/>
              <a:t>niedostateczne)</a:t>
            </a:r>
            <a:endParaRPr lang="pl-PL" sz="1600" b="1" dirty="0" smtClean="0"/>
          </a:p>
          <a:p>
            <a:r>
              <a:rPr lang="pl-PL" sz="1600" b="1" dirty="0" smtClean="0"/>
              <a:t>Liczba uczniów klasy VIII, którzy ukończyli szkołę podstawową  – </a:t>
            </a:r>
            <a:r>
              <a:rPr lang="pl-PL" sz="1600" b="1" dirty="0" smtClean="0"/>
              <a:t>17</a:t>
            </a:r>
            <a:endParaRPr lang="pl-PL" sz="1600" b="1" dirty="0" smtClean="0"/>
          </a:p>
          <a:p>
            <a:r>
              <a:rPr lang="pl-PL" sz="1600" b="1" dirty="0" smtClean="0"/>
              <a:t>Średnia ocen uczniów klas IV- VIII ze wszystkich zajęć edukacyjnych - 4,10.</a:t>
            </a:r>
          </a:p>
          <a:p>
            <a:r>
              <a:rPr lang="pl-PL" sz="1600" b="1" dirty="0" smtClean="0"/>
              <a:t>Średnia frekwencji uczniów szkoły – 91,4%</a:t>
            </a:r>
          </a:p>
          <a:p>
            <a:r>
              <a:rPr lang="pl-PL" sz="1600" b="1" dirty="0" smtClean="0"/>
              <a:t>Liczba konkursów i zawodów sportowych z udziałem uczniów szkoły – 49 konkursów </a:t>
            </a:r>
            <a:r>
              <a:rPr lang="pl-PL" sz="1600" b="1" dirty="0" smtClean="0"/>
              <a:t>oraz 5 </a:t>
            </a:r>
            <a:r>
              <a:rPr lang="pl-PL" sz="1600" b="1" dirty="0" smtClean="0"/>
              <a:t>zawodów sportowych.</a:t>
            </a:r>
          </a:p>
          <a:p>
            <a:r>
              <a:rPr lang="pl-PL" sz="1600" b="1" dirty="0" smtClean="0"/>
              <a:t>Liczba wyjazdów edukacyjnych i wycieczek szkolnych - 16.</a:t>
            </a:r>
          </a:p>
          <a:p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3794" name="Picture 2" descr="C:\Users\x\Desktop\06.12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4457700" cy="2971800"/>
          </a:xfrm>
          <a:prstGeom prst="rect">
            <a:avLst/>
          </a:prstGeom>
          <a:noFill/>
        </p:spPr>
      </p:pic>
      <p:pic>
        <p:nvPicPr>
          <p:cNvPr id="33795" name="Picture 3" descr="C:\Users\x\Desktop\06.12 (5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2618" y="3573016"/>
            <a:ext cx="4369157" cy="2915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4818" name="Picture 2" descr="C:\Users\x\Desktop\06.12 (5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92238"/>
            <a:ext cx="6096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5843" name="Picture 3" descr="C:\Users\x\Desktop\06.12 (7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7"/>
            <a:ext cx="4964673" cy="3312368"/>
          </a:xfrm>
          <a:prstGeom prst="rect">
            <a:avLst/>
          </a:prstGeom>
          <a:noFill/>
        </p:spPr>
      </p:pic>
      <p:pic>
        <p:nvPicPr>
          <p:cNvPr id="35844" name="Picture 4" descr="C:\Users\x\Desktop\06.12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495" y="2564904"/>
            <a:ext cx="5664289" cy="377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i="1" dirty="0" smtClean="0"/>
              <a:t>Jasełka w Kościele Parafialnym w Okalewie</a:t>
            </a:r>
            <a:endParaRPr lang="pl-PL" sz="3500" b="1" i="1" dirty="0"/>
          </a:p>
        </p:txBody>
      </p:sp>
      <p:pic>
        <p:nvPicPr>
          <p:cNvPr id="1026" name="Picture 2" descr="C:\Users\x\Desktop\Jase+éka (2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i="1" dirty="0" smtClean="0"/>
              <a:t>Kulig przedszkolaków i klas I-III</a:t>
            </a:r>
            <a:endParaRPr lang="pl-PL" sz="3500" b="1" i="1" dirty="0"/>
          </a:p>
        </p:txBody>
      </p:sp>
      <p:pic>
        <p:nvPicPr>
          <p:cNvPr id="25602" name="Picture 2" descr="C:\Users\x\Desktop\20190130_095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3841" y="1600200"/>
            <a:ext cx="3396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i="1" dirty="0" smtClean="0"/>
              <a:t>Rodzinny Bal Karnawałowy 2019</a:t>
            </a:r>
            <a:endParaRPr lang="pl-PL" sz="3500" b="1" i="1" dirty="0"/>
          </a:p>
        </p:txBody>
      </p:sp>
      <p:pic>
        <p:nvPicPr>
          <p:cNvPr id="27650" name="Picture 2" descr="C:\Users\x\Desktop\Obraz 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/>
            </a:r>
            <a:br>
              <a:rPr lang="pl-PL" sz="3500" b="1" i="1" dirty="0" smtClean="0"/>
            </a:br>
            <a:r>
              <a:rPr lang="pl-PL" sz="3500" b="1" i="1" dirty="0" smtClean="0"/>
              <a:t>Wystawa ozdób wielkanocnych </a:t>
            </a:r>
            <a:br>
              <a:rPr lang="pl-PL" sz="3500" b="1" i="1" dirty="0" smtClean="0"/>
            </a:br>
            <a:r>
              <a:rPr lang="pl-PL" sz="3500" b="1" i="1" dirty="0" smtClean="0"/>
              <a:t>rady rodziców</a:t>
            </a:r>
            <a:br>
              <a:rPr lang="pl-PL" sz="3500" b="1" i="1" dirty="0" smtClean="0"/>
            </a:br>
            <a:endParaRPr lang="pl-PL" sz="3500" b="1" i="1" dirty="0"/>
          </a:p>
        </p:txBody>
      </p:sp>
      <p:pic>
        <p:nvPicPr>
          <p:cNvPr id="26626" name="Picture 2" descr="C:\Users\x\Desktop\Obraz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960440" cy="3600400"/>
          </a:xfrm>
          <a:prstGeom prst="rect">
            <a:avLst/>
          </a:prstGeom>
          <a:noFill/>
        </p:spPr>
      </p:pic>
      <p:pic>
        <p:nvPicPr>
          <p:cNvPr id="26627" name="Picture 3" descr="C:\Users\x\Desktop\Obraz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163387" cy="4215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i="1" dirty="0" smtClean="0"/>
              <a:t>Dobrzyński Plener Malarski w Skrwilnie</a:t>
            </a:r>
            <a:endParaRPr lang="pl-PL" sz="3500" b="1" i="1" dirty="0"/>
          </a:p>
        </p:txBody>
      </p:sp>
      <p:pic>
        <p:nvPicPr>
          <p:cNvPr id="24578" name="Picture 2" descr="C:\Users\x\Desktop\64359023_379698142661618_311377799598309376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i="1" dirty="0" smtClean="0"/>
              <a:t>Piknik Rodzinny w Okalewie</a:t>
            </a:r>
            <a:endParaRPr lang="pl-PL" sz="3500" b="1" i="1" dirty="0"/>
          </a:p>
        </p:txBody>
      </p:sp>
      <p:pic>
        <p:nvPicPr>
          <p:cNvPr id="5122" name="Picture 2" descr="C:\Users\x\Desktop\64929968_2273735512691452_7947032134441500672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58481"/>
            <a:ext cx="3384376" cy="3158751"/>
          </a:xfrm>
          <a:prstGeom prst="rect">
            <a:avLst/>
          </a:prstGeom>
          <a:noFill/>
        </p:spPr>
      </p:pic>
      <p:pic>
        <p:nvPicPr>
          <p:cNvPr id="5123" name="Picture 3" descr="C:\Users\x\Desktop\64300387_2273741549357515_441522096862920704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07404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500" b="1" i="1" dirty="0" smtClean="0"/>
              <a:t>Występy przedszkolaków podczas </a:t>
            </a:r>
            <a:br>
              <a:rPr lang="pl-PL" sz="3500" b="1" i="1" dirty="0" smtClean="0"/>
            </a:br>
            <a:r>
              <a:rPr lang="pl-PL" sz="3500" b="1" i="1" dirty="0" smtClean="0"/>
              <a:t>Pikniku Rodzinnym w Ostrowitem</a:t>
            </a:r>
            <a:endParaRPr lang="pl-PL" sz="3500" b="1" i="1" dirty="0"/>
          </a:p>
        </p:txBody>
      </p:sp>
      <p:pic>
        <p:nvPicPr>
          <p:cNvPr id="3074" name="Picture 2" descr="C:\Users\x\Desktop\IMAG1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6446" y="1600200"/>
            <a:ext cx="809110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rmAutofit/>
          </a:bodyPr>
          <a:lstStyle/>
          <a:p>
            <a:pPr algn="l"/>
            <a:r>
              <a:rPr lang="pl-PL" sz="3500" b="1" dirty="0" smtClean="0"/>
              <a:t>             </a:t>
            </a:r>
            <a:r>
              <a:rPr lang="pl-PL" sz="3500" b="1" dirty="0" smtClean="0"/>
              <a:t>                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  <a:t> ŚREDNIA 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  <a:t>OCEN KLAS IV-VIII</a:t>
            </a:r>
            <a:endParaRPr lang="pl-P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11560" y="1556792"/>
          <a:ext cx="8229600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C:\Users\x\Desktop\inde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828925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i="1" dirty="0" smtClean="0"/>
              <a:t>Półkolonie 2019</a:t>
            </a:r>
            <a:endParaRPr lang="pl-PL" sz="3500" b="1" i="1" dirty="0"/>
          </a:p>
        </p:txBody>
      </p:sp>
      <p:pic>
        <p:nvPicPr>
          <p:cNvPr id="4099" name="Picture 3" descr="C:\Users\x\Desktop\62234665_2293328974065439_1907340034931949568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3841" y="1600200"/>
            <a:ext cx="3396318" cy="4525963"/>
          </a:xfrm>
          <a:prstGeom prst="rect">
            <a:avLst/>
          </a:prstGeom>
          <a:noFill/>
        </p:spPr>
      </p:pic>
      <p:pic>
        <p:nvPicPr>
          <p:cNvPr id="4100" name="Picture 4" descr="C:\Users\x\Desktop\65423904_2293247720740231_432792766959845376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2880320" cy="4464496"/>
          </a:xfrm>
          <a:prstGeom prst="rect">
            <a:avLst/>
          </a:prstGeom>
          <a:noFill/>
        </p:spPr>
      </p:pic>
      <p:pic>
        <p:nvPicPr>
          <p:cNvPr id="4101" name="Picture 5" descr="C:\Users\x\Desktop\65184640_2293237034074633_7189489234451890176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333603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91264" cy="2448272"/>
          </a:xfrm>
        </p:spPr>
        <p:txBody>
          <a:bodyPr>
            <a:normAutofit/>
          </a:bodyPr>
          <a:lstStyle/>
          <a:p>
            <a:r>
              <a:rPr lang="pl-PL" b="1" dirty="0" smtClean="0"/>
              <a:t>DZIAŁANIA PROFILAKTYCZNE SZKOŁY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Warsztaty profilaktyczne strażaków </a:t>
            </a:r>
            <a:br>
              <a:rPr lang="pl-PL" sz="3500" b="1" i="1" dirty="0" smtClean="0"/>
            </a:br>
            <a:r>
              <a:rPr lang="pl-PL" sz="3500" b="1" i="1" dirty="0" smtClean="0"/>
              <a:t>dla uczniów szkoły </a:t>
            </a:r>
            <a:br>
              <a:rPr lang="pl-PL" sz="3500" b="1" i="1" dirty="0" smtClean="0"/>
            </a:br>
            <a:r>
              <a:rPr lang="pl-PL" sz="3500" b="1" i="1" dirty="0" smtClean="0"/>
              <a:t>„Kręci mnie bezpieczeństwo” </a:t>
            </a:r>
            <a:endParaRPr lang="pl-PL" sz="3500" b="1" i="1" dirty="0"/>
          </a:p>
        </p:txBody>
      </p:sp>
      <p:pic>
        <p:nvPicPr>
          <p:cNvPr id="28674" name="Picture 2" descr="C:\Users\x\Desktop\IMG_20181126_082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590528" cy="3052936"/>
          </a:xfrm>
          <a:prstGeom prst="rect">
            <a:avLst/>
          </a:prstGeom>
          <a:noFill/>
        </p:spPr>
      </p:pic>
      <p:pic>
        <p:nvPicPr>
          <p:cNvPr id="28675" name="Picture 3" descr="C:\Users\x\Desktop\IMG_20181126_084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988" y="3356992"/>
            <a:ext cx="4160011" cy="3120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Spotkania z pielęgniarką </a:t>
            </a:r>
            <a:br>
              <a:rPr lang="pl-PL" sz="3500" b="1" i="1" dirty="0" smtClean="0"/>
            </a:br>
            <a:r>
              <a:rPr lang="pl-PL" sz="3500" b="1" i="1" dirty="0" smtClean="0"/>
              <a:t>wychowania i nauczania</a:t>
            </a:r>
            <a:endParaRPr lang="pl-PL" sz="3500" b="1" i="1" dirty="0"/>
          </a:p>
        </p:txBody>
      </p:sp>
      <p:pic>
        <p:nvPicPr>
          <p:cNvPr id="29698" name="Picture 2" descr="C:\Users\x\Desktop\20181009_094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396318" cy="4525963"/>
          </a:xfrm>
          <a:prstGeom prst="rect">
            <a:avLst/>
          </a:prstGeom>
          <a:noFill/>
        </p:spPr>
      </p:pic>
      <p:pic>
        <p:nvPicPr>
          <p:cNvPr id="29699" name="Picture 3" descr="C:\Users\x\Desktop\20181009_094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4381500" cy="4614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/>
            </a:r>
            <a:br>
              <a:rPr lang="pl-PL" sz="3500" b="1" i="1" dirty="0" smtClean="0"/>
            </a:br>
            <a:r>
              <a:rPr lang="pl-PL" sz="3500" b="1" i="1" dirty="0" smtClean="0"/>
              <a:t>Szkolny apel profilaktyczny </a:t>
            </a:r>
            <a:br>
              <a:rPr lang="pl-PL" sz="3500" b="1" i="1" dirty="0" smtClean="0"/>
            </a:br>
            <a:r>
              <a:rPr lang="pl-PL" sz="3500" b="1" i="1" dirty="0" smtClean="0"/>
              <a:t>„ Prawa i obowiązki ucznia, dziecka. </a:t>
            </a:r>
            <a:br>
              <a:rPr lang="pl-PL" sz="3500" b="1" i="1" dirty="0" smtClean="0"/>
            </a:br>
            <a:r>
              <a:rPr lang="pl-PL" sz="3500" b="1" i="1" dirty="0" smtClean="0"/>
              <a:t>Jak postępować w sytuacjach zagrożenia?” </a:t>
            </a:r>
            <a:endParaRPr lang="pl-PL" sz="3500" b="1" i="1" dirty="0"/>
          </a:p>
        </p:txBody>
      </p:sp>
      <p:pic>
        <p:nvPicPr>
          <p:cNvPr id="20482" name="Picture 2" descr="C:\Users\x\Desktop\IMG_20190515_080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3528392" cy="2764904"/>
          </a:xfrm>
          <a:prstGeom prst="rect">
            <a:avLst/>
          </a:prstGeom>
          <a:noFill/>
        </p:spPr>
      </p:pic>
      <p:pic>
        <p:nvPicPr>
          <p:cNvPr id="20483" name="Picture 3" descr="C:\Users\x\Desktop\IMG_20190515_080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362406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Spotkanie profilaktyczne z policjantami „Bezpieczni w sieci”</a:t>
            </a:r>
            <a:endParaRPr lang="pl-PL" sz="3500" b="1" i="1" dirty="0"/>
          </a:p>
        </p:txBody>
      </p:sp>
      <p:pic>
        <p:nvPicPr>
          <p:cNvPr id="21507" name="Picture 3" descr="C:\Users\x\Desktop\53723626_1065168100353813_539923612833729740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3494517" cy="2620888"/>
          </a:xfrm>
          <a:prstGeom prst="rect">
            <a:avLst/>
          </a:prstGeom>
          <a:noFill/>
        </p:spPr>
      </p:pic>
      <p:pic>
        <p:nvPicPr>
          <p:cNvPr id="21508" name="Picture 4" descr="C:\Users\x\Desktop\zdjęcia I semestr\53588488_428629327878978_217355712743866368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20888"/>
            <a:ext cx="2460927" cy="3279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Spotkanie profilaktyczne w klasach I-III </a:t>
            </a:r>
            <a:br>
              <a:rPr lang="pl-PL" sz="3500" b="1" i="1" dirty="0" smtClean="0"/>
            </a:br>
            <a:r>
              <a:rPr lang="pl-PL" sz="3500" b="1" i="1" dirty="0" smtClean="0"/>
              <a:t>„Bezpieczna droga do szkoły”</a:t>
            </a:r>
            <a:endParaRPr lang="pl-PL" sz="3500" b="1" i="1" dirty="0"/>
          </a:p>
        </p:txBody>
      </p:sp>
      <p:pic>
        <p:nvPicPr>
          <p:cNvPr id="22530" name="Picture 2" descr="C:\Users\x\Desktop\Obraz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2153444"/>
            <a:ext cx="60960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i="1" dirty="0" smtClean="0"/>
              <a:t>Egzamin na kartę rowerową</a:t>
            </a:r>
            <a:endParaRPr lang="pl-PL" sz="3500" b="1" i="1" dirty="0"/>
          </a:p>
        </p:txBody>
      </p:sp>
      <p:pic>
        <p:nvPicPr>
          <p:cNvPr id="2050" name="Picture 2" descr="C:\Users\x\Desktop\Obraz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448272"/>
          </a:xfrm>
        </p:spPr>
        <p:txBody>
          <a:bodyPr/>
          <a:lstStyle/>
          <a:p>
            <a:r>
              <a:rPr lang="pl-PL" b="1" dirty="0" smtClean="0"/>
              <a:t>ZAWODY SPORTOWE I KONKURSY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i="1" dirty="0" smtClean="0"/>
              <a:t>Otwarte Mistrzostwa w Lekkiej Atletyce </a:t>
            </a:r>
            <a:br>
              <a:rPr lang="pl-PL" sz="3900" b="1" i="1" dirty="0" smtClean="0"/>
            </a:br>
            <a:r>
              <a:rPr lang="pl-PL" sz="3900" b="1" i="1" dirty="0" smtClean="0"/>
              <a:t>o Puchar Miasta Rypina </a:t>
            </a:r>
            <a:endParaRPr lang="pl-PL" sz="3900" b="1" i="1" dirty="0"/>
          </a:p>
        </p:txBody>
      </p:sp>
      <p:pic>
        <p:nvPicPr>
          <p:cNvPr id="1026" name="Picture 2" descr="C:\Users\x\Desktop\20181005_122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01" y="1600200"/>
            <a:ext cx="8047797" cy="3845023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755576" y="5589240"/>
            <a:ext cx="780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Uczennica klasy  VI – Klaudia </a:t>
            </a:r>
            <a:r>
              <a:rPr lang="pl-PL" b="1" dirty="0" err="1" smtClean="0"/>
              <a:t>Skrobuszewska</a:t>
            </a:r>
            <a:r>
              <a:rPr lang="pl-PL" b="1" dirty="0" smtClean="0"/>
              <a:t> -   II miejsce w skoku w dal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pl-PL" sz="3500" b="1" dirty="0" smtClean="0"/>
              <a:t>            </a:t>
            </a:r>
            <a:r>
              <a:rPr lang="pl-PL" sz="3500" b="1" dirty="0" smtClean="0"/>
              <a:t/>
            </a:r>
            <a:br>
              <a:rPr lang="pl-PL" sz="3500" b="1" dirty="0" smtClean="0"/>
            </a:b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3500" dirty="0" smtClean="0"/>
              <a:t>                  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  <a:t>UCZNIOWIE 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  <a:t>KLAS IV-VIII</a:t>
            </a:r>
            <a:b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  <a:t>Z N          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  <a:t>        Z  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  <a:t>NAJWYŻSZYMI  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ŚREDNIMI OCEN </a:t>
            </a:r>
            <a:endParaRPr lang="pl-P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291264" cy="4189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864"/>
                <a:gridCol w="2743200"/>
                <a:gridCol w="2743200"/>
              </a:tblGrid>
              <a:tr h="31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Nazwisko i imię ucznia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Oddział / </a:t>
                      </a:r>
                      <a:r>
                        <a:rPr lang="pl-PL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klasa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>
                          <a:latin typeface="Times New Roman"/>
                          <a:ea typeface="Times New Roman"/>
                          <a:cs typeface="Times New Roman"/>
                        </a:rPr>
                        <a:t>Średnia ocen 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312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Krajewska Julia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endParaRPr lang="pl-PL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5,56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1229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Zaborowska Magdalena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Tatkowski</a:t>
                      </a: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 Paweł 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Chmielewska Lena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Lewandowska Julia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Va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Va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607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 Sosnowska Karolina 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Olga Włodowska 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pl-PL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pl-PL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312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Majewski Konrad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4,93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312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Łażewska</a:t>
                      </a: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 Maria 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Vb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4,92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pic>
        <p:nvPicPr>
          <p:cNvPr id="2050" name="Picture 2" descr="C:\Users\x\Desktop\inde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728192" cy="1165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i="1" dirty="0" smtClean="0"/>
              <a:t>XXIII Bieg Niepodległości w Skrwilnie</a:t>
            </a:r>
            <a:endParaRPr lang="pl-PL" sz="3500" b="1" i="1" dirty="0"/>
          </a:p>
        </p:txBody>
      </p:sp>
      <p:pic>
        <p:nvPicPr>
          <p:cNvPr id="2050" name="Picture 2" descr="C:\Users\x\Desktop\IMG_20181006_115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096000" cy="341947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331640" y="5013176"/>
            <a:ext cx="685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/>
          </a:p>
          <a:p>
            <a:r>
              <a:rPr lang="pl-PL" b="1" dirty="0" smtClean="0"/>
              <a:t>Uczeń klasy VII  Konrad Majewski  - I  miejsce na dystansie 1500 m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000" b="1" i="1" dirty="0" smtClean="0"/>
              <a:t/>
            </a:r>
            <a:br>
              <a:rPr lang="pl-PL" sz="3000" b="1" i="1" dirty="0" smtClean="0"/>
            </a:br>
            <a:r>
              <a:rPr lang="pl-PL" sz="3000" b="1" i="1" dirty="0" smtClean="0"/>
              <a:t>I </a:t>
            </a:r>
            <a:r>
              <a:rPr lang="pl-PL" sz="3000" b="1" i="1" dirty="0" smtClean="0"/>
              <a:t>Gminny Międzyszkolny </a:t>
            </a:r>
            <a:r>
              <a:rPr lang="pl-PL" sz="3000" b="1" i="1" dirty="0" smtClean="0"/>
              <a:t/>
            </a:r>
            <a:br>
              <a:rPr lang="pl-PL" sz="3000" b="1" i="1" dirty="0" smtClean="0"/>
            </a:br>
            <a:r>
              <a:rPr lang="pl-PL" sz="3000" b="1" i="1" dirty="0" smtClean="0"/>
              <a:t>Turniej</a:t>
            </a:r>
            <a:r>
              <a:rPr lang="pl-PL" sz="3000" b="1" i="1" dirty="0"/>
              <a:t> </a:t>
            </a:r>
            <a:r>
              <a:rPr lang="pl-PL" sz="3000" b="1" i="1" dirty="0" smtClean="0"/>
              <a:t>Sprawnościowy </a:t>
            </a:r>
            <a:br>
              <a:rPr lang="pl-PL" sz="3000" b="1" i="1" dirty="0" smtClean="0"/>
            </a:br>
            <a:r>
              <a:rPr lang="pl-PL" sz="3000" b="1" i="1" dirty="0" smtClean="0"/>
              <a:t>o </a:t>
            </a:r>
            <a:r>
              <a:rPr lang="pl-PL" sz="3000" b="1" i="1" dirty="0" smtClean="0"/>
              <a:t>Puchar </a:t>
            </a:r>
            <a:r>
              <a:rPr lang="pl-PL" sz="3000" b="1" i="1" dirty="0" smtClean="0"/>
              <a:t>Wójta </a:t>
            </a:r>
            <a:r>
              <a:rPr lang="pl-PL" sz="3000" b="1" i="1" dirty="0" smtClean="0"/>
              <a:t>Gminy Skrwilno</a:t>
            </a:r>
            <a:endParaRPr lang="pl-PL" sz="3000" b="1" i="1" dirty="0"/>
          </a:p>
        </p:txBody>
      </p:sp>
      <p:pic>
        <p:nvPicPr>
          <p:cNvPr id="5122" name="Picture 2" descr="C:\Users\x\Desktop\IMG_20190303_163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2060848"/>
            <a:ext cx="4067778" cy="3052936"/>
          </a:xfrm>
          <a:prstGeom prst="rect">
            <a:avLst/>
          </a:prstGeom>
          <a:noFill/>
        </p:spPr>
      </p:pic>
      <p:pic>
        <p:nvPicPr>
          <p:cNvPr id="2050" name="Picture 2" descr="C:\Users\x\Desktop\P1080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3600399" cy="305094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115616" y="5373216"/>
            <a:ext cx="65709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500" b="1" i="1" dirty="0" smtClean="0"/>
              <a:t>   Skrwilno                            Okalewo</a:t>
            </a:r>
            <a:endParaRPr lang="pl-PL" sz="3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/>
            </a:r>
            <a:br>
              <a:rPr lang="pl-PL" sz="3500" b="1" i="1" dirty="0" smtClean="0"/>
            </a:br>
            <a:r>
              <a:rPr lang="pl-PL" sz="3000" b="1" i="1" dirty="0" smtClean="0"/>
              <a:t>XI  Igrzyska w Lekkiej Atletyce  Dziewcząt </a:t>
            </a:r>
            <a:br>
              <a:rPr lang="pl-PL" sz="3000" b="1" i="1" dirty="0" smtClean="0"/>
            </a:br>
            <a:r>
              <a:rPr lang="pl-PL" sz="3000" b="1" i="1" dirty="0" smtClean="0"/>
              <a:t>i Chłopców klas IV-VI Szkół Podstawowych </a:t>
            </a:r>
            <a:r>
              <a:rPr lang="pl-PL" sz="3000" b="1" i="1" dirty="0" smtClean="0"/>
              <a:t/>
            </a:r>
            <a:br>
              <a:rPr lang="pl-PL" sz="3000" b="1" i="1" dirty="0" smtClean="0"/>
            </a:br>
            <a:r>
              <a:rPr lang="pl-PL" sz="3000" b="1" i="1" dirty="0" smtClean="0"/>
              <a:t>Gminy </a:t>
            </a:r>
            <a:r>
              <a:rPr lang="pl-PL" sz="3000" b="1" i="1" dirty="0" smtClean="0"/>
              <a:t>Skrwilno</a:t>
            </a:r>
            <a:endParaRPr lang="pl-PL" sz="3000" b="1" i="1" dirty="0"/>
          </a:p>
        </p:txBody>
      </p:sp>
      <p:pic>
        <p:nvPicPr>
          <p:cNvPr id="6146" name="Picture 2" descr="C:\Users\x\Desktop\IMG_20190425_121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2132856"/>
            <a:ext cx="6034617" cy="331236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827584" y="5517232"/>
            <a:ext cx="8599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 smtClean="0"/>
              <a:t>Uczennica klasy </a:t>
            </a:r>
            <a:r>
              <a:rPr lang="pl-PL" sz="1500" b="1" dirty="0" err="1" smtClean="0"/>
              <a:t>Va</a:t>
            </a:r>
            <a:r>
              <a:rPr lang="pl-PL" sz="1500" b="1" dirty="0" smtClean="0"/>
              <a:t> – Chmielewska Lena – I miejsce w rzucie piłeczką palantową – kat. dziewczęta</a:t>
            </a:r>
          </a:p>
          <a:p>
            <a:r>
              <a:rPr lang="pl-PL" sz="1500" b="1" dirty="0" smtClean="0"/>
              <a:t>Uczennica klasy VI – </a:t>
            </a:r>
            <a:r>
              <a:rPr lang="pl-PL" sz="1500" b="1" dirty="0" err="1" smtClean="0"/>
              <a:t>Skrobuszewska</a:t>
            </a:r>
            <a:r>
              <a:rPr lang="pl-PL" sz="1500" b="1" dirty="0" smtClean="0"/>
              <a:t>  Klaudia - I miejsce w skoku w dal</a:t>
            </a:r>
          </a:p>
          <a:p>
            <a:r>
              <a:rPr lang="pl-PL" sz="1500" b="1" dirty="0" smtClean="0"/>
              <a:t>Uczeń klasy VI –  Paliński  Rafał – I miejsce w rzucie piłeczką palantową  kat. </a:t>
            </a:r>
            <a:r>
              <a:rPr lang="pl-PL" sz="1500" b="1" dirty="0" smtClean="0"/>
              <a:t>chłopcy</a:t>
            </a:r>
            <a:endParaRPr lang="pl-PL" sz="1500" b="1" dirty="0" smtClean="0"/>
          </a:p>
          <a:p>
            <a:r>
              <a:rPr lang="pl-PL" sz="1500" b="1" dirty="0" smtClean="0"/>
              <a:t>Uczeń klasy VII –  Malinowski  </a:t>
            </a:r>
            <a:r>
              <a:rPr lang="pl-PL" sz="1500" b="1" dirty="0" smtClean="0"/>
              <a:t>Szymon – </a:t>
            </a:r>
            <a:r>
              <a:rPr lang="pl-PL" sz="1500" b="1" dirty="0" smtClean="0"/>
              <a:t>I miejsce w rzucie piłką </a:t>
            </a:r>
            <a:r>
              <a:rPr lang="pl-PL" sz="1500" b="1" dirty="0" smtClean="0"/>
              <a:t>lekarską. </a:t>
            </a:r>
            <a:endParaRPr lang="pl-PL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500" b="1" i="1" dirty="0" smtClean="0"/>
              <a:t>Gminny Konkurs Języka Rosyjskiego w Skrwilnie</a:t>
            </a:r>
            <a:endParaRPr lang="pl-PL" sz="3500" b="1" i="1" dirty="0"/>
          </a:p>
        </p:txBody>
      </p:sp>
      <p:pic>
        <p:nvPicPr>
          <p:cNvPr id="13314" name="Picture 2" descr="C:\Users\x\Desktop\Obraz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196753"/>
            <a:ext cx="5688632" cy="403244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115616" y="5517232"/>
            <a:ext cx="717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Uczennica klasy VIII – Krajewska Julia II miejsce  w kategorii  klas VIII</a:t>
            </a:r>
          </a:p>
          <a:p>
            <a:r>
              <a:rPr lang="pl-PL" b="1" dirty="0" smtClean="0"/>
              <a:t>Uczeń klasy VII – Majewski Konrad  - III miejsce w kategorii klas VII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Międzyszkolny Przegląd Piosenki Dziecięcej dla Szkół Podstawowych w Okalewie</a:t>
            </a:r>
            <a:endParaRPr lang="pl-PL" sz="3500" b="1" i="1" dirty="0"/>
          </a:p>
        </p:txBody>
      </p:sp>
      <p:pic>
        <p:nvPicPr>
          <p:cNvPr id="12290" name="Picture 2" descr="C:\Users\x\Desktop\Obraz 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1"/>
            <a:ext cx="6034617" cy="384502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259632" y="5589240"/>
            <a:ext cx="700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Uczennica klasy VIII Krajewska Julia – I miejsce w kat. klas VII-VIII</a:t>
            </a:r>
          </a:p>
          <a:p>
            <a:r>
              <a:rPr lang="pl-PL" b="1" dirty="0" smtClean="0"/>
              <a:t>Uczennica klasy II Kalinowska Julia – II miejsce w kat. klas I-III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Gminny Konkurs Lingwistyczny </a:t>
            </a:r>
            <a:br>
              <a:rPr lang="pl-PL" sz="3500" b="1" i="1" dirty="0" smtClean="0"/>
            </a:br>
            <a:r>
              <a:rPr lang="pl-PL" sz="3500" b="1" i="1" dirty="0" smtClean="0"/>
              <a:t>w Skudzawach</a:t>
            </a:r>
            <a:endParaRPr lang="pl-PL" sz="3500" b="1" i="1" dirty="0"/>
          </a:p>
        </p:txBody>
      </p:sp>
      <p:pic>
        <p:nvPicPr>
          <p:cNvPr id="11266" name="Picture 2" descr="C:\Users\x\Desktop\Obraz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1"/>
            <a:ext cx="6034617" cy="38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706090"/>
          </a:xfrm>
        </p:spPr>
        <p:txBody>
          <a:bodyPr>
            <a:normAutofit/>
          </a:bodyPr>
          <a:lstStyle/>
          <a:p>
            <a:r>
              <a:rPr lang="pl-PL" sz="3500" b="1" i="1" dirty="0" smtClean="0"/>
              <a:t>„Pamiątki Przeszłości”</a:t>
            </a:r>
            <a:endParaRPr lang="pl-PL" sz="3500" b="1" i="1" dirty="0"/>
          </a:p>
        </p:txBody>
      </p:sp>
      <p:pic>
        <p:nvPicPr>
          <p:cNvPr id="9221" name="Picture 5" descr="C:\Users\x\Desktop\Obraz 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65104"/>
            <a:ext cx="2592156" cy="2232149"/>
          </a:xfrm>
          <a:prstGeom prst="rect">
            <a:avLst/>
          </a:prstGeom>
          <a:noFill/>
        </p:spPr>
      </p:pic>
      <p:pic>
        <p:nvPicPr>
          <p:cNvPr id="9219" name="Picture 3" descr="C:\Users\x\Desktop\Obraz 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37112"/>
            <a:ext cx="1830710" cy="2106964"/>
          </a:xfrm>
          <a:prstGeom prst="rect">
            <a:avLst/>
          </a:prstGeom>
          <a:noFill/>
        </p:spPr>
      </p:pic>
      <p:pic>
        <p:nvPicPr>
          <p:cNvPr id="9222" name="Picture 6" descr="C:\Users\x\Desktop\Obraz 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437112"/>
            <a:ext cx="2232248" cy="2079439"/>
          </a:xfrm>
          <a:prstGeom prst="rect">
            <a:avLst/>
          </a:prstGeom>
          <a:noFill/>
        </p:spPr>
      </p:pic>
      <p:pic>
        <p:nvPicPr>
          <p:cNvPr id="9223" name="Picture 7" descr="C:\Users\x\Desktop\Obraz 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143000"/>
            <a:ext cx="6096000" cy="3294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XIII Międzyszkolny Konkurs Recytatorski Poezji ks. Jana Twardowskiego w Rypinie </a:t>
            </a:r>
            <a:endParaRPr lang="pl-PL" sz="3500" b="1" i="1" dirty="0"/>
          </a:p>
        </p:txBody>
      </p:sp>
      <p:pic>
        <p:nvPicPr>
          <p:cNvPr id="8194" name="Picture 2" descr="C:\Users\x\Desktop\DSC02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456384" cy="3384376"/>
          </a:xfrm>
          <a:prstGeom prst="rect">
            <a:avLst/>
          </a:prstGeom>
          <a:noFill/>
        </p:spPr>
      </p:pic>
      <p:pic>
        <p:nvPicPr>
          <p:cNvPr id="8195" name="Picture 3" descr="C:\Users\x\Desktop\IMG_20190603_103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381500" cy="4935637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5445224"/>
            <a:ext cx="4404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 smtClean="0"/>
              <a:t>    Uczennica klasy VIII – Krajewska Julia – I miejsce </a:t>
            </a:r>
          </a:p>
          <a:p>
            <a:r>
              <a:rPr lang="pl-PL" sz="1500" b="1" dirty="0" smtClean="0"/>
              <a:t> Uczennica klasy VII – </a:t>
            </a:r>
            <a:r>
              <a:rPr lang="pl-PL" sz="1500" b="1" dirty="0" err="1" smtClean="0"/>
              <a:t>Celebucka</a:t>
            </a:r>
            <a:r>
              <a:rPr lang="pl-PL" sz="1500" b="1" dirty="0" smtClean="0"/>
              <a:t> Natalia – III miejsce </a:t>
            </a:r>
            <a:endParaRPr lang="pl-PL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Ogólnopolski konkurs STOP KLATKA</a:t>
            </a:r>
            <a:br>
              <a:rPr lang="pl-PL" sz="3500" b="1" i="1" dirty="0" smtClean="0"/>
            </a:br>
            <a:r>
              <a:rPr lang="pl-PL" sz="3500" b="1" i="1" dirty="0" smtClean="0"/>
              <a:t>„Mój ulubiony bohater filmowy”</a:t>
            </a:r>
            <a:endParaRPr lang="pl-PL" sz="3500" b="1" i="1" dirty="0"/>
          </a:p>
        </p:txBody>
      </p:sp>
      <p:pic>
        <p:nvPicPr>
          <p:cNvPr id="3074" name="Picture 2" descr="C:\Users\x\Desktop\44938128_2185875654957299_844402302955762483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828366" cy="4536503"/>
          </a:xfrm>
          <a:prstGeom prst="rect">
            <a:avLst/>
          </a:prstGeom>
          <a:noFill/>
        </p:spPr>
      </p:pic>
      <p:pic>
        <p:nvPicPr>
          <p:cNvPr id="3075" name="Picture 3" descr="C:\Users\x\Desktop\45117305_2414903631857557_85648793462280028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888432" cy="367240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572000" y="5445224"/>
            <a:ext cx="4098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Uczennica klasy </a:t>
            </a:r>
            <a:r>
              <a:rPr lang="pl-PL" b="1" dirty="0" err="1" smtClean="0"/>
              <a:t>Va</a:t>
            </a:r>
            <a:r>
              <a:rPr lang="pl-PL" b="1" dirty="0" smtClean="0"/>
              <a:t> – Murawska Klaudia </a:t>
            </a:r>
          </a:p>
          <a:p>
            <a:r>
              <a:rPr lang="pl-PL" b="1" dirty="0" smtClean="0"/>
              <a:t>n</a:t>
            </a:r>
            <a:r>
              <a:rPr lang="pl-PL" b="1" dirty="0" smtClean="0"/>
              <a:t>agroda specjalna za pracę konkursową 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VIII Powiatowy Konkurs Szopek Bożonarodzeniowych w Rypinie</a:t>
            </a:r>
            <a:endParaRPr lang="pl-PL" sz="3500" b="1" i="1" dirty="0"/>
          </a:p>
        </p:txBody>
      </p:sp>
      <p:pic>
        <p:nvPicPr>
          <p:cNvPr id="7170" name="Picture 2" descr="C:\Users\x\Desktop\49203491_361957077929232_546726858210462924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888432" cy="2952328"/>
          </a:xfrm>
          <a:prstGeom prst="rect">
            <a:avLst/>
          </a:prstGeom>
          <a:noFill/>
        </p:spPr>
      </p:pic>
      <p:pic>
        <p:nvPicPr>
          <p:cNvPr id="7171" name="Picture 3" descr="C:\Users\x\Desktop\49650853_1991735911132173_82174952960415498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423862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648072"/>
          </a:xfrm>
        </p:spPr>
        <p:txBody>
          <a:bodyPr>
            <a:normAutofit/>
          </a:bodyPr>
          <a:lstStyle/>
          <a:p>
            <a:r>
              <a:rPr lang="pl-PL" sz="35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</a:rPr>
              <a:t>c.d. 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</a:rPr>
              <a:t>ajwyższych</a:t>
            </a: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</a:rPr>
              <a:t> średnich ocen</a:t>
            </a:r>
            <a:endParaRPr lang="pl-PL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39553" y="1484783"/>
          <a:ext cx="8147247" cy="420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/>
                <a:gridCol w="2715749"/>
                <a:gridCol w="2715749"/>
              </a:tblGrid>
              <a:tr h="504788">
                <a:tc>
                  <a:txBody>
                    <a:bodyPr/>
                    <a:lstStyle/>
                    <a:p>
                      <a:r>
                        <a:rPr lang="pl-PL" dirty="0" smtClean="0"/>
                        <a:t>Nazwisko i imię</a:t>
                      </a:r>
                      <a:r>
                        <a:rPr lang="pl-PL" baseline="0" dirty="0" smtClean="0"/>
                        <a:t> ucznia</a:t>
                      </a:r>
                      <a:endParaRPr lang="pl-PL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Oddział/Klasa </a:t>
                      </a:r>
                    </a:p>
                    <a:p>
                      <a:endParaRPr lang="pl-PL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</a:t>
                      </a:r>
                      <a:r>
                        <a:rPr lang="pl-PL" baseline="0" dirty="0" smtClean="0"/>
                        <a:t>  ocen</a:t>
                      </a: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marL="90928" marR="90928"/>
                </a:tc>
              </a:tr>
              <a:tr h="2924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Stachowska Nadia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IV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4,91</a:t>
                      </a:r>
                      <a:endParaRPr lang="pl-PL" b="1" dirty="0"/>
                    </a:p>
                  </a:txBody>
                  <a:tcPr marL="90928" marR="90928"/>
                </a:tc>
              </a:tr>
              <a:tr h="2924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Palińska Łucja 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VII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4,86</a:t>
                      </a:r>
                      <a:endParaRPr lang="pl-PL" b="1" dirty="0"/>
                    </a:p>
                  </a:txBody>
                  <a:tcPr marL="90928" marR="90928"/>
                </a:tc>
              </a:tr>
              <a:tr h="50478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Klimowska Dominika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VI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4,83</a:t>
                      </a:r>
                      <a:endParaRPr lang="pl-PL" b="1" dirty="0"/>
                    </a:p>
                  </a:txBody>
                  <a:tcPr marL="90928" marR="90928"/>
                </a:tc>
              </a:tr>
              <a:tr h="2924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Brzuska Weronika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VIII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4,77</a:t>
                      </a:r>
                      <a:endParaRPr lang="pl-PL" b="1" dirty="0"/>
                    </a:p>
                  </a:txBody>
                  <a:tcPr marL="90928" marR="90928"/>
                </a:tc>
              </a:tr>
              <a:tr h="50478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Wesołowski Seweryn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VIII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4,77</a:t>
                      </a:r>
                      <a:endParaRPr lang="pl-PL" b="1" dirty="0"/>
                    </a:p>
                  </a:txBody>
                  <a:tcPr marL="90928" marR="90928"/>
                </a:tc>
              </a:tr>
              <a:tr h="2924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Kluska Piotr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VIII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4,77</a:t>
                      </a:r>
                      <a:endParaRPr lang="pl-PL" b="1" dirty="0"/>
                    </a:p>
                  </a:txBody>
                  <a:tcPr marL="90928" marR="90928"/>
                </a:tc>
              </a:tr>
              <a:tr h="2924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Kamieńska Alicja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 smtClean="0"/>
                        <a:t>Va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4,76</a:t>
                      </a:r>
                      <a:endParaRPr lang="pl-PL" b="1" dirty="0"/>
                    </a:p>
                  </a:txBody>
                  <a:tcPr marL="90928" marR="90928"/>
                </a:tc>
              </a:tr>
              <a:tr h="2924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Meller Dominika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 smtClean="0"/>
                        <a:t>Va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4,76</a:t>
                      </a:r>
                      <a:endParaRPr lang="pl-PL" b="1" dirty="0"/>
                    </a:p>
                  </a:txBody>
                  <a:tcPr marL="90928" marR="90928"/>
                </a:tc>
              </a:tr>
              <a:tr h="2924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Żbikowska Julia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 smtClean="0"/>
                        <a:t>Va</a:t>
                      </a:r>
                      <a:endParaRPr lang="pl-PL" b="1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4,76</a:t>
                      </a:r>
                      <a:endParaRPr lang="pl-PL" b="1" dirty="0"/>
                    </a:p>
                  </a:txBody>
                  <a:tcPr marL="90928" marR="90928"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X Międzyszkolny Przegląd Kolęd </a:t>
            </a:r>
            <a:br>
              <a:rPr lang="pl-PL" sz="3500" b="1" i="1" dirty="0" smtClean="0"/>
            </a:br>
            <a:r>
              <a:rPr lang="pl-PL" sz="3500" b="1" i="1" dirty="0" smtClean="0"/>
              <a:t>i Pastorałek w Starorypinie </a:t>
            </a:r>
            <a:endParaRPr lang="pl-PL" sz="3500" b="1" i="1" dirty="0"/>
          </a:p>
        </p:txBody>
      </p:sp>
      <p:pic>
        <p:nvPicPr>
          <p:cNvPr id="6148" name="Picture 4" descr="C:\Users\x\Desktop\51109353_625170724569754_893153985817896550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39119"/>
            <a:ext cx="4992216" cy="3315143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331640" y="5445224"/>
            <a:ext cx="6769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Staniszewska Dominika z grupy 0b – I miejsce w kategorii  przedszkoli</a:t>
            </a:r>
          </a:p>
          <a:p>
            <a:r>
              <a:rPr lang="pl-PL" b="1" dirty="0" smtClean="0"/>
              <a:t>Kamieńska Alicja kl. </a:t>
            </a:r>
            <a:r>
              <a:rPr lang="pl-PL" b="1" dirty="0" err="1" smtClean="0"/>
              <a:t>Va</a:t>
            </a:r>
            <a:r>
              <a:rPr lang="pl-PL" b="1" dirty="0" smtClean="0"/>
              <a:t> – II miejsce w kategorii  klas IV-VI</a:t>
            </a:r>
          </a:p>
          <a:p>
            <a:r>
              <a:rPr lang="pl-PL" b="1" dirty="0" smtClean="0"/>
              <a:t>Krajewska Julia </a:t>
            </a:r>
            <a:r>
              <a:rPr lang="pl-PL" b="1" dirty="0" err="1" smtClean="0"/>
              <a:t>kl.VIII</a:t>
            </a:r>
            <a:r>
              <a:rPr lang="pl-PL" b="1" dirty="0" smtClean="0"/>
              <a:t> – I miejsce w kategorii klas VII-VIII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XI Przegląd Piosenki Dziecięcej </a:t>
            </a:r>
            <a:br>
              <a:rPr lang="pl-PL" sz="3500" b="1" i="1" dirty="0" smtClean="0"/>
            </a:br>
            <a:r>
              <a:rPr lang="pl-PL" sz="3500" b="1" i="1" dirty="0" smtClean="0"/>
              <a:t>w Skrwilnie</a:t>
            </a:r>
            <a:endParaRPr lang="pl-PL" sz="3500" b="1" i="1" dirty="0"/>
          </a:p>
        </p:txBody>
      </p:sp>
      <p:pic>
        <p:nvPicPr>
          <p:cNvPr id="4099" name="Picture 3" descr="C:\Users\x\Desktop\IMG_5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177" y="1600201"/>
            <a:ext cx="6783645" cy="384502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827584" y="5661248"/>
            <a:ext cx="7332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         Dziewczynki z grupy 0a – Gołkowska Julita i Czarnecka Ada – I miejsce </a:t>
            </a:r>
          </a:p>
          <a:p>
            <a:pPr lvl="1"/>
            <a:r>
              <a:rPr lang="pl-PL" b="1" dirty="0" smtClean="0"/>
              <a:t>Dziewczynki z grupy 0b – Staniszewska Dominika, Meller Dominka </a:t>
            </a:r>
          </a:p>
          <a:p>
            <a:pPr lvl="1"/>
            <a:r>
              <a:rPr lang="pl-PL" b="1" dirty="0" smtClean="0"/>
              <a:t>                                              i Rutkowska </a:t>
            </a:r>
            <a:r>
              <a:rPr lang="pl-PL" b="1" dirty="0" err="1" smtClean="0"/>
              <a:t>Samantha</a:t>
            </a:r>
            <a:r>
              <a:rPr lang="pl-PL" b="1" dirty="0" smtClean="0"/>
              <a:t>  - I miejsce </a:t>
            </a:r>
          </a:p>
          <a:p>
            <a:pPr lvl="1"/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500" b="1" i="1" dirty="0" smtClean="0"/>
              <a:t>Międzyszkolny Przegląd Piosenki Ludowej</a:t>
            </a:r>
            <a:br>
              <a:rPr lang="pl-PL" sz="3500" b="1" i="1" dirty="0" smtClean="0"/>
            </a:br>
            <a:r>
              <a:rPr lang="pl-PL" sz="3500" b="1" i="1" dirty="0" smtClean="0"/>
              <a:t>dla </a:t>
            </a:r>
            <a:r>
              <a:rPr lang="pl-PL" sz="3500" b="1" i="1" dirty="0"/>
              <a:t>p</a:t>
            </a:r>
            <a:r>
              <a:rPr lang="pl-PL" sz="3500" b="1" i="1" dirty="0" smtClean="0"/>
              <a:t>rzedszkolaków </a:t>
            </a:r>
            <a:r>
              <a:rPr lang="pl-PL" sz="3500" b="1" i="1" dirty="0" smtClean="0"/>
              <a:t>w Okalewie</a:t>
            </a:r>
            <a:endParaRPr lang="pl-PL" sz="3500" b="1" i="1" dirty="0"/>
          </a:p>
        </p:txBody>
      </p:sp>
      <p:pic>
        <p:nvPicPr>
          <p:cNvPr id="5122" name="Picture 2" descr="C:\Users\x\Desktop\28.02 (3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1"/>
            <a:ext cx="6034617" cy="370100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763688" y="5229200"/>
            <a:ext cx="5717399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1500" b="1" dirty="0" smtClean="0"/>
          </a:p>
          <a:p>
            <a:r>
              <a:rPr lang="pl-PL" sz="1500" b="1" dirty="0" smtClean="0"/>
              <a:t>Dzieci z 0b – Staniszewska Dominika i </a:t>
            </a:r>
            <a:r>
              <a:rPr lang="pl-PL" sz="1500" b="1" dirty="0" err="1" smtClean="0"/>
              <a:t>Kwestorowski</a:t>
            </a:r>
            <a:r>
              <a:rPr lang="pl-PL" sz="1500" b="1" dirty="0" smtClean="0"/>
              <a:t> Maciej - I miejsce</a:t>
            </a:r>
          </a:p>
          <a:p>
            <a:r>
              <a:rPr lang="pl-PL" sz="1500" b="1" dirty="0" smtClean="0"/>
              <a:t>                       Pankowska Daria – II miejsce </a:t>
            </a:r>
          </a:p>
          <a:p>
            <a:r>
              <a:rPr lang="pl-PL" sz="1500" b="1" dirty="0" smtClean="0"/>
              <a:t>Dzieci z 0a – Świderska Agata – II miejsce</a:t>
            </a:r>
          </a:p>
          <a:p>
            <a:r>
              <a:rPr lang="pl-PL" sz="1500" b="1" dirty="0" smtClean="0"/>
              <a:t>                       Czarnecka Ada – III miejsce 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Gminny Konkurs Języka Angielskiego</a:t>
            </a:r>
            <a:br>
              <a:rPr lang="pl-PL" sz="3500" b="1" i="1" dirty="0" smtClean="0"/>
            </a:br>
            <a:r>
              <a:rPr lang="pl-PL" sz="3500" b="1" i="1" dirty="0" smtClean="0"/>
              <a:t>dla </a:t>
            </a:r>
            <a:r>
              <a:rPr lang="pl-PL" sz="3500" b="1" i="1" dirty="0" smtClean="0"/>
              <a:t>przedszkolaków </a:t>
            </a:r>
            <a:r>
              <a:rPr lang="pl-PL" sz="3500" b="1" i="1" dirty="0" smtClean="0"/>
              <a:t>w Okalewie</a:t>
            </a:r>
            <a:endParaRPr lang="pl-PL" sz="3500" b="1" i="1" dirty="0"/>
          </a:p>
        </p:txBody>
      </p:sp>
      <p:pic>
        <p:nvPicPr>
          <p:cNvPr id="4098" name="Picture 2" descr="C:\Users\x\Desktop\Obraz 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1"/>
            <a:ext cx="6034617" cy="384502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907704" y="55892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Drużyna  szkolna przedszkolaków  - I miejsce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500" b="1" i="1" dirty="0" smtClean="0"/>
              <a:t>Gminny Konkurs Recytatorski dla przedszkolaków w Skudzawach</a:t>
            </a:r>
            <a:endParaRPr lang="pl-PL" sz="3500" b="1" i="1" dirty="0"/>
          </a:p>
        </p:txBody>
      </p:sp>
      <p:pic>
        <p:nvPicPr>
          <p:cNvPr id="3074" name="Picture 2" descr="C:\Users\x\Desktop\20190514_101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9"/>
            <a:ext cx="3396318" cy="3456383"/>
          </a:xfrm>
          <a:prstGeom prst="rect">
            <a:avLst/>
          </a:prstGeom>
          <a:noFill/>
        </p:spPr>
      </p:pic>
      <p:pic>
        <p:nvPicPr>
          <p:cNvPr id="3075" name="Picture 3" descr="C:\Users\x\Desktop\20190514_095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271458" cy="4359573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55576" y="5301208"/>
            <a:ext cx="45713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 smtClean="0"/>
              <a:t>Dzieci z 0a – </a:t>
            </a:r>
            <a:r>
              <a:rPr lang="pl-PL" sz="1300" b="1" dirty="0" err="1" smtClean="0"/>
              <a:t>Płusa</a:t>
            </a:r>
            <a:r>
              <a:rPr lang="pl-PL" sz="1300" b="1" dirty="0" smtClean="0"/>
              <a:t> Maja i Krawcewicz Dominik  zajęli </a:t>
            </a:r>
            <a:r>
              <a:rPr lang="pl-PL" sz="1300" b="1" dirty="0" smtClean="0"/>
              <a:t/>
            </a:r>
            <a:br>
              <a:rPr lang="pl-PL" sz="1300" b="1" dirty="0" smtClean="0"/>
            </a:br>
            <a:r>
              <a:rPr lang="pl-PL" sz="1300" b="1" dirty="0" smtClean="0"/>
              <a:t>                       I miejsce </a:t>
            </a:r>
            <a:r>
              <a:rPr lang="pl-PL" sz="1300" b="1" dirty="0" smtClean="0"/>
              <a:t>w kat. dzieci młodszych.</a:t>
            </a:r>
          </a:p>
          <a:p>
            <a:r>
              <a:rPr lang="pl-PL" sz="1300" b="1" dirty="0" smtClean="0"/>
              <a:t>Dziewczynki  z 0b - Staniszewska Dominika i Rutkowska </a:t>
            </a:r>
            <a:br>
              <a:rPr lang="pl-PL" sz="1300" b="1" dirty="0" smtClean="0"/>
            </a:br>
            <a:r>
              <a:rPr lang="pl-PL" sz="1300" b="1" dirty="0" smtClean="0"/>
              <a:t>            </a:t>
            </a:r>
            <a:r>
              <a:rPr lang="pl-PL" sz="1300" b="1" dirty="0" err="1" smtClean="0"/>
              <a:t>Samantha</a:t>
            </a:r>
            <a:r>
              <a:rPr lang="pl-PL" sz="1300" b="1" dirty="0" smtClean="0"/>
              <a:t> </a:t>
            </a:r>
            <a:r>
              <a:rPr lang="pl-PL" sz="1300" b="1" dirty="0" smtClean="0"/>
              <a:t>zajęły  I miejsce w kat. dzieci starszych. </a:t>
            </a:r>
            <a:endParaRPr lang="pl-PL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Regionalny Konkurs Tańca </a:t>
            </a:r>
            <a:br>
              <a:rPr lang="pl-PL" sz="3500" b="1" i="1" dirty="0" smtClean="0"/>
            </a:br>
            <a:r>
              <a:rPr lang="pl-PL" sz="3500" b="1" i="1" dirty="0" smtClean="0"/>
              <a:t>„Zaczarowane Baletki” Sierpc 2019</a:t>
            </a:r>
            <a:endParaRPr lang="pl-PL" sz="3500" b="1" i="1" dirty="0"/>
          </a:p>
        </p:txBody>
      </p:sp>
      <p:pic>
        <p:nvPicPr>
          <p:cNvPr id="2050" name="Picture 2" descr="C:\Users\x\Desktop\60351708_441541633323025_558114123041210368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1"/>
            <a:ext cx="6034617" cy="355699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403648" y="537321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     Dzieci z grupy 0a zdobyły II miejsce w kategorii 3-4 </a:t>
            </a:r>
            <a:r>
              <a:rPr lang="pl-PL" b="1" dirty="0" smtClean="0"/>
              <a:t>– </a:t>
            </a:r>
            <a:r>
              <a:rPr lang="pl-PL" b="1" dirty="0" err="1" smtClean="0"/>
              <a:t>latków</a:t>
            </a:r>
            <a:endParaRPr lang="pl-PL" b="1" dirty="0" smtClean="0"/>
          </a:p>
          <a:p>
            <a:r>
              <a:rPr lang="pl-PL" b="1" dirty="0" smtClean="0"/>
              <a:t>     Dzieci z grupy 0b zostały </a:t>
            </a:r>
            <a:r>
              <a:rPr lang="pl-PL" b="1" dirty="0" smtClean="0"/>
              <a:t>wyróżnione.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Gminny Konkurs Piosenki Angielskiej </a:t>
            </a:r>
            <a:br>
              <a:rPr lang="pl-PL" sz="3500" b="1" i="1" dirty="0" smtClean="0"/>
            </a:br>
            <a:r>
              <a:rPr lang="pl-PL" sz="3500" b="1" i="1" dirty="0" smtClean="0"/>
              <a:t>Dla Przedszkolaków w Skrwilnie</a:t>
            </a:r>
            <a:endParaRPr lang="pl-PL" sz="3500" b="1" i="1" dirty="0"/>
          </a:p>
        </p:txBody>
      </p:sp>
      <p:pic>
        <p:nvPicPr>
          <p:cNvPr id="1026" name="Picture 2" descr="C:\Users\x\Desktop\62307063_353888401981109_621466997768165785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1"/>
            <a:ext cx="6034617" cy="355699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915816" y="5373216"/>
            <a:ext cx="449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Drużyny z grupy przedszkolnej 0a  – I miejsce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880320"/>
          </a:xfrm>
        </p:spPr>
        <p:txBody>
          <a:bodyPr/>
          <a:lstStyle/>
          <a:p>
            <a:r>
              <a:rPr lang="pl-PL" b="1" dirty="0" smtClean="0"/>
              <a:t>WYCIECZKI SZKOLNE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i="1" dirty="0" smtClean="0"/>
              <a:t>Wycieczka klas I-III do Torunia</a:t>
            </a:r>
            <a:endParaRPr lang="pl-PL" sz="3500" b="1" i="1" dirty="0"/>
          </a:p>
        </p:txBody>
      </p:sp>
      <p:pic>
        <p:nvPicPr>
          <p:cNvPr id="17410" name="Picture 2" descr="C:\Users\x\Desktop\IMG_20190523_110004606_HDR - kopia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Wycieczka klas VI-VIII </a:t>
            </a:r>
            <a:br>
              <a:rPr lang="pl-PL" sz="3500" b="1" i="1" dirty="0" smtClean="0"/>
            </a:br>
            <a:r>
              <a:rPr lang="pl-PL" sz="3500" b="1" i="1" dirty="0" smtClean="0"/>
              <a:t>do Zakopanego, Krakowa</a:t>
            </a:r>
            <a:endParaRPr lang="pl-PL" sz="3500" b="1" i="1" dirty="0"/>
          </a:p>
        </p:txBody>
      </p:sp>
      <p:pic>
        <p:nvPicPr>
          <p:cNvPr id="18434" name="Picture 2" descr="C:\Users\x\Desktop\Obraz 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600200"/>
            <a:ext cx="4536503" cy="4525963"/>
          </a:xfrm>
          <a:prstGeom prst="rect">
            <a:avLst/>
          </a:prstGeom>
          <a:noFill/>
        </p:spPr>
      </p:pic>
      <p:pic>
        <p:nvPicPr>
          <p:cNvPr id="18435" name="Picture 3" descr="C:\Users\x\Desktop\Obraz 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20012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368152"/>
          </a:xfrm>
        </p:spPr>
        <p:txBody>
          <a:bodyPr>
            <a:normAutofit/>
          </a:bodyPr>
          <a:lstStyle/>
          <a:p>
            <a:r>
              <a:rPr lang="pl-PL" sz="3500" b="1" dirty="0" smtClean="0"/>
              <a:t>    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  <a:t>UCZNIOWIE  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  <a:t>KLAS I-III</a:t>
            </a:r>
            <a:b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  <a:t>          Z NAJWYŻSZYMI WYNIKAMI W  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</a:rPr>
              <a:t>NAUCE   </a:t>
            </a:r>
            <a:endParaRPr lang="pl-P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39552" y="1782540"/>
          <a:ext cx="8136904" cy="484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289"/>
                <a:gridCol w="1424615"/>
              </a:tblGrid>
              <a:tr h="869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Nazwisko </a:t>
                      </a: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i imię </a:t>
                      </a:r>
                      <a:r>
                        <a:rPr lang="pl-PL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dziecka/ucznia 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Oddział </a:t>
                      </a:r>
                      <a:r>
                        <a:rPr lang="pl-PL" sz="1800" b="1" dirty="0">
                          <a:latin typeface="Times New Roman"/>
                          <a:ea typeface="Times New Roman"/>
                          <a:cs typeface="Times New Roman"/>
                        </a:rPr>
                        <a:t>/ klasa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948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latin typeface="Times New Roman"/>
                          <a:ea typeface="Times New Roman"/>
                          <a:cs typeface="Times New Roman"/>
                        </a:rPr>
                        <a:t>5- </a:t>
                      </a:r>
                      <a:r>
                        <a:rPr lang="pl-PL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latki</a:t>
                      </a:r>
                      <a:r>
                        <a:rPr lang="pl-PL" sz="1300" b="1" dirty="0">
                          <a:latin typeface="Times New Roman"/>
                          <a:ea typeface="Times New Roman"/>
                          <a:cs typeface="Times New Roman"/>
                        </a:rPr>
                        <a:t>: Krawcewicz Dominik, Sosnowska Zofia, Czarnecka Ada, Świderska Oliwia, Malinowski Tymoteusz</a:t>
                      </a:r>
                      <a:endParaRPr lang="pl-PL" sz="13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latin typeface="Times New Roman"/>
                          <a:ea typeface="Times New Roman"/>
                          <a:cs typeface="Times New Roman"/>
                        </a:rPr>
                        <a:t>4-latki: Gołkowska Julita, Zaborowski </a:t>
                      </a:r>
                      <a:r>
                        <a:rPr lang="pl-PL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Szymon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/>
                          <a:ea typeface="Times New Roman"/>
                          <a:cs typeface="Times New Roman"/>
                        </a:rPr>
                        <a:t>0a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948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Watkowski</a:t>
                      </a:r>
                      <a:r>
                        <a:rPr lang="pl-PL" sz="1300" b="1" dirty="0">
                          <a:latin typeface="Times New Roman"/>
                          <a:ea typeface="Times New Roman"/>
                          <a:cs typeface="Times New Roman"/>
                        </a:rPr>
                        <a:t> Wiktor, Malinowski Tomasz, </a:t>
                      </a:r>
                      <a:r>
                        <a:rPr lang="pl-PL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Kwestorowski</a:t>
                      </a:r>
                      <a:r>
                        <a:rPr lang="pl-PL" sz="1300" b="1" dirty="0">
                          <a:latin typeface="Times New Roman"/>
                          <a:ea typeface="Times New Roman"/>
                          <a:cs typeface="Times New Roman"/>
                        </a:rPr>
                        <a:t> Maciej, Pawłowska Eliza, Staniszewska Dominika, Krauza Filip, Klonowski Szymon, Tyburska Julia, Pankowska Daria, Rutkowska </a:t>
                      </a:r>
                      <a:r>
                        <a:rPr lang="pl-PL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Samantha</a:t>
                      </a:r>
                      <a:r>
                        <a:rPr lang="pl-PL" sz="1300" b="1" dirty="0">
                          <a:latin typeface="Times New Roman"/>
                          <a:ea typeface="Times New Roman"/>
                          <a:cs typeface="Times New Roman"/>
                        </a:rPr>
                        <a:t>, Żbikowska </a:t>
                      </a:r>
                      <a:r>
                        <a:rPr lang="pl-PL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Klaudia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/>
                          <a:ea typeface="Times New Roman"/>
                          <a:cs typeface="Times New Roman"/>
                        </a:rPr>
                        <a:t>0b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948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Formela</a:t>
                      </a:r>
                      <a:r>
                        <a:rPr lang="pl-PL" sz="1300" b="1" dirty="0">
                          <a:latin typeface="Times New Roman"/>
                          <a:ea typeface="Times New Roman"/>
                          <a:cs typeface="Times New Roman"/>
                        </a:rPr>
                        <a:t> Igor, Rutkowska Malwina, Czarnecka Judyta, </a:t>
                      </a:r>
                      <a:r>
                        <a:rPr lang="pl-PL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Watkowska</a:t>
                      </a:r>
                      <a:r>
                        <a:rPr lang="pl-PL" sz="1300" b="1" dirty="0">
                          <a:latin typeface="Times New Roman"/>
                          <a:ea typeface="Times New Roman"/>
                          <a:cs typeface="Times New Roman"/>
                        </a:rPr>
                        <a:t> Kamila, </a:t>
                      </a:r>
                      <a:r>
                        <a:rPr lang="pl-PL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Trojakowski</a:t>
                      </a:r>
                      <a:r>
                        <a:rPr lang="pl-PL" sz="1300" b="1" dirty="0">
                          <a:latin typeface="Times New Roman"/>
                          <a:ea typeface="Times New Roman"/>
                          <a:cs typeface="Times New Roman"/>
                        </a:rPr>
                        <a:t> Dariusz, Zmarzły Filip, Murawska Amelia, Aranowska Maria, Rydzyński Bartosz, Błażejewska </a:t>
                      </a:r>
                      <a:r>
                        <a:rPr lang="pl-PL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Kornelia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726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latin typeface="Times New Roman"/>
                          <a:ea typeface="Times New Roman"/>
                          <a:cs typeface="Times New Roman"/>
                        </a:rPr>
                        <a:t>Kalinowska Julia, Sobiech Maja, </a:t>
                      </a:r>
                      <a:r>
                        <a:rPr lang="pl-PL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Watkowska</a:t>
                      </a:r>
                      <a:r>
                        <a:rPr lang="pl-PL" sz="1300" b="1" dirty="0">
                          <a:latin typeface="Times New Roman"/>
                          <a:ea typeface="Times New Roman"/>
                          <a:cs typeface="Times New Roman"/>
                        </a:rPr>
                        <a:t> Zofia, Zakrzewska Hanna, Klimowski Bartosz, </a:t>
                      </a:r>
                      <a:r>
                        <a:rPr lang="pl-PL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Pargulski</a:t>
                      </a:r>
                      <a:r>
                        <a:rPr lang="pl-PL" sz="1300" b="1" dirty="0">
                          <a:latin typeface="Times New Roman"/>
                          <a:ea typeface="Times New Roman"/>
                          <a:cs typeface="Times New Roman"/>
                        </a:rPr>
                        <a:t> Miłosz, Krupiński </a:t>
                      </a:r>
                      <a:r>
                        <a:rPr lang="pl-PL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Michał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301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Felton</a:t>
                      </a:r>
                      <a:r>
                        <a:rPr lang="pl-PL" sz="1300" b="1" dirty="0">
                          <a:latin typeface="Times New Roman"/>
                          <a:ea typeface="Times New Roman"/>
                          <a:cs typeface="Times New Roman"/>
                        </a:rPr>
                        <a:t> Damian, Jarzębowska Karolina, Tyburski Rafał, </a:t>
                      </a:r>
                      <a:r>
                        <a:rPr lang="pl-PL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Ornowski</a:t>
                      </a:r>
                      <a:r>
                        <a:rPr lang="pl-PL" sz="1300" b="1" dirty="0">
                          <a:latin typeface="Times New Roman"/>
                          <a:ea typeface="Times New Roman"/>
                          <a:cs typeface="Times New Roman"/>
                        </a:rPr>
                        <a:t> Marcin</a:t>
                      </a:r>
                      <a:endParaRPr lang="pl-PL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pic>
        <p:nvPicPr>
          <p:cNvPr id="3074" name="Picture 2" descr="C:\Users\x\Desktop\przypi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1691680" cy="169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i="1" dirty="0" smtClean="0"/>
              <a:t>Wycieczka klas V-tych do Warszawy</a:t>
            </a:r>
            <a:endParaRPr lang="pl-PL" sz="3500" b="1" i="1" dirty="0"/>
          </a:p>
        </p:txBody>
      </p:sp>
      <p:pic>
        <p:nvPicPr>
          <p:cNvPr id="3075" name="Picture 3" descr="C:\Users\x\Desktop\20190514_154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98595" y="1600200"/>
            <a:ext cx="434681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i="1" dirty="0" smtClean="0"/>
              <a:t>Wycieczka przedszkolaków do Płocka</a:t>
            </a:r>
            <a:endParaRPr lang="pl-PL" sz="3500" b="1" i="1" dirty="0"/>
          </a:p>
        </p:txBody>
      </p:sp>
      <p:pic>
        <p:nvPicPr>
          <p:cNvPr id="19458" name="Picture 2" descr="C:\Users\x\Desktop\20190611_142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Wyjazd edukacyjny uczestników zajęć „Szkoły jutra” do Torunia</a:t>
            </a:r>
            <a:endParaRPr lang="pl-PL" sz="3500" b="1" i="1" dirty="0"/>
          </a:p>
        </p:txBody>
      </p:sp>
      <p:pic>
        <p:nvPicPr>
          <p:cNvPr id="16386" name="Picture 2" descr="C:\Users\x\Desktop\20190606_092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2148681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1" i="1" dirty="0" smtClean="0"/>
              <a:t>Uroczyste  zakończenie roku szkolnego 2018/2019 przez uczniów klas I-VII </a:t>
            </a:r>
            <a:endParaRPr lang="pl-PL" sz="3500" b="1" i="1" dirty="0"/>
          </a:p>
        </p:txBody>
      </p:sp>
      <p:pic>
        <p:nvPicPr>
          <p:cNvPr id="1028" name="Picture 4" descr="C:\Users\x\Desktop\20190619_080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2564904"/>
            <a:ext cx="4362523" cy="3273227"/>
          </a:xfrm>
          <a:prstGeom prst="rect">
            <a:avLst/>
          </a:prstGeom>
          <a:noFill/>
        </p:spPr>
      </p:pic>
      <p:pic>
        <p:nvPicPr>
          <p:cNvPr id="1027" name="Picture 3" descr="C:\Users\x\Desktop\20190619_08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96044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500" b="1" i="1" dirty="0" smtClean="0"/>
              <a:t>Uroczyste zakończenie szkoły podstawowej </a:t>
            </a:r>
            <a:br>
              <a:rPr lang="pl-PL" sz="3500" b="1" i="1" dirty="0" smtClean="0"/>
            </a:br>
            <a:r>
              <a:rPr lang="pl-PL" sz="3500" b="1" i="1" dirty="0" smtClean="0"/>
              <a:t>przez uczniów klasy VIII</a:t>
            </a:r>
            <a:endParaRPr lang="pl-PL" sz="3500" b="1" i="1" dirty="0"/>
          </a:p>
        </p:txBody>
      </p:sp>
      <p:pic>
        <p:nvPicPr>
          <p:cNvPr id="2051" name="Picture 3" descr="C:\Users\x\Desktop\20190619_130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1556792"/>
            <a:ext cx="3672408" cy="4525963"/>
          </a:xfrm>
          <a:prstGeom prst="rect">
            <a:avLst/>
          </a:prstGeom>
          <a:noFill/>
        </p:spPr>
      </p:pic>
      <p:pic>
        <p:nvPicPr>
          <p:cNvPr id="5" name="Picture 2" descr="C:\Users\x\Desktop\20190619_13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358531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Zajęcia dodatkowe dla uczniów</a:t>
            </a:r>
            <a:endParaRPr lang="pl-PL" sz="35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300" b="1" u="sng" dirty="0" smtClean="0"/>
              <a:t>Zajęcia dodatkowe dla uczniów ( w tym łącznie 12 form zajęć </a:t>
            </a:r>
            <a:r>
              <a:rPr lang="pl-PL" sz="1300" b="1" u="sng" dirty="0" err="1" smtClean="0"/>
              <a:t>ppp</a:t>
            </a:r>
            <a:r>
              <a:rPr lang="pl-PL" sz="1300" b="1" u="sng" dirty="0" smtClean="0"/>
              <a:t>)</a:t>
            </a:r>
            <a:endParaRPr lang="pl-PL" sz="1300" b="1" dirty="0" smtClean="0"/>
          </a:p>
          <a:p>
            <a:pPr>
              <a:buNone/>
            </a:pPr>
            <a:r>
              <a:rPr lang="pl-PL" sz="1300" b="1" dirty="0" smtClean="0"/>
              <a:t> Zajęcia </a:t>
            </a:r>
            <a:r>
              <a:rPr lang="pl-PL" sz="1300" b="1" u="sng" dirty="0" smtClean="0"/>
              <a:t> </a:t>
            </a:r>
            <a:r>
              <a:rPr lang="pl-PL" sz="1300" b="1" dirty="0" err="1" smtClean="0"/>
              <a:t>dydaktyczno-wyrówawcze</a:t>
            </a:r>
            <a:r>
              <a:rPr lang="pl-PL" sz="1300" b="1" u="sng" dirty="0" smtClean="0"/>
              <a:t>  </a:t>
            </a:r>
            <a:endParaRPr lang="pl-PL" sz="1300" b="1" dirty="0" smtClean="0"/>
          </a:p>
          <a:p>
            <a:pPr lvl="0"/>
            <a:r>
              <a:rPr lang="pl-PL" sz="1300" dirty="0" smtClean="0"/>
              <a:t>edukacja wczesnoszkolna – </a:t>
            </a:r>
            <a:r>
              <a:rPr lang="pl-PL" sz="1300" dirty="0" err="1" smtClean="0"/>
              <a:t>kl.I</a:t>
            </a:r>
            <a:r>
              <a:rPr lang="pl-PL" sz="1300" dirty="0" smtClean="0"/>
              <a:t> - II, </a:t>
            </a:r>
            <a:r>
              <a:rPr lang="pl-PL" sz="1300" dirty="0" err="1" smtClean="0"/>
              <a:t>kl.III</a:t>
            </a:r>
            <a:r>
              <a:rPr lang="pl-PL" sz="1300" dirty="0" smtClean="0"/>
              <a:t> </a:t>
            </a:r>
          </a:p>
          <a:p>
            <a:pPr lvl="0"/>
            <a:r>
              <a:rPr lang="pl-PL" sz="1300" dirty="0" smtClean="0"/>
              <a:t>język polski – kl. IV - V, kl. VI - VII, kl. VIII</a:t>
            </a:r>
          </a:p>
          <a:p>
            <a:pPr lvl="0"/>
            <a:r>
              <a:rPr lang="pl-PL" sz="1300" dirty="0" smtClean="0"/>
              <a:t>język angielski – </a:t>
            </a:r>
            <a:r>
              <a:rPr lang="pl-PL" sz="1300" dirty="0" err="1" smtClean="0"/>
              <a:t>kl.IV</a:t>
            </a:r>
            <a:r>
              <a:rPr lang="pl-PL" sz="1300" dirty="0" smtClean="0"/>
              <a:t> - VIII </a:t>
            </a:r>
          </a:p>
          <a:p>
            <a:pPr lvl="0"/>
            <a:r>
              <a:rPr lang="pl-PL" sz="1300" dirty="0" smtClean="0"/>
              <a:t>matematyka – </a:t>
            </a:r>
            <a:r>
              <a:rPr lang="pl-PL" sz="1300" dirty="0" err="1" smtClean="0"/>
              <a:t>kl.IV-VII</a:t>
            </a:r>
            <a:r>
              <a:rPr lang="pl-PL" sz="1300" dirty="0" smtClean="0"/>
              <a:t>, </a:t>
            </a:r>
            <a:r>
              <a:rPr lang="pl-PL" sz="1300" dirty="0" err="1" smtClean="0"/>
              <a:t>kl.VIII</a:t>
            </a:r>
            <a:r>
              <a:rPr lang="pl-PL" sz="1300" dirty="0" smtClean="0"/>
              <a:t> </a:t>
            </a:r>
          </a:p>
          <a:p>
            <a:pPr>
              <a:buNone/>
            </a:pPr>
            <a:r>
              <a:rPr lang="pl-PL" sz="1300" b="1" dirty="0" smtClean="0"/>
              <a:t>Zajęcia logopedyczne -  0a, 0b, </a:t>
            </a:r>
            <a:r>
              <a:rPr lang="pl-PL" sz="1300" b="1" dirty="0" err="1" smtClean="0"/>
              <a:t>kl.I</a:t>
            </a:r>
            <a:r>
              <a:rPr lang="pl-PL" sz="1300" b="1" dirty="0" smtClean="0"/>
              <a:t>, </a:t>
            </a:r>
            <a:r>
              <a:rPr lang="pl-PL" sz="1300" b="1" dirty="0" err="1" smtClean="0"/>
              <a:t>kl.II-III</a:t>
            </a:r>
            <a:r>
              <a:rPr lang="pl-PL" sz="1300" b="1" dirty="0" smtClean="0"/>
              <a:t>, </a:t>
            </a:r>
            <a:r>
              <a:rPr lang="pl-PL" sz="1300" b="1" dirty="0" err="1" smtClean="0"/>
              <a:t>kl.IV-VI</a:t>
            </a:r>
            <a:r>
              <a:rPr lang="pl-PL" sz="1300" b="1" dirty="0" smtClean="0"/>
              <a:t>, VII -VIII </a:t>
            </a:r>
          </a:p>
          <a:p>
            <a:pPr>
              <a:buNone/>
            </a:pPr>
            <a:r>
              <a:rPr lang="pl-PL" sz="1300" b="1" dirty="0" smtClean="0"/>
              <a:t>Zajęcia rozwijające kompetencje społeczno-emocjonalne – </a:t>
            </a:r>
            <a:r>
              <a:rPr lang="pl-PL" sz="1300" b="1" dirty="0" err="1" smtClean="0"/>
              <a:t>kl.II-III</a:t>
            </a:r>
            <a:r>
              <a:rPr lang="pl-PL" sz="1300" b="1" dirty="0" smtClean="0"/>
              <a:t>, </a:t>
            </a:r>
            <a:r>
              <a:rPr lang="pl-PL" sz="1300" b="1" dirty="0" err="1" smtClean="0"/>
              <a:t>kl.V-VII</a:t>
            </a:r>
            <a:r>
              <a:rPr lang="pl-PL" sz="1300" b="1" dirty="0" smtClean="0"/>
              <a:t> </a:t>
            </a:r>
          </a:p>
          <a:p>
            <a:pPr>
              <a:buNone/>
            </a:pPr>
            <a:r>
              <a:rPr lang="pl-PL" sz="1300" b="1" dirty="0" smtClean="0"/>
              <a:t>Zajęcia z pedagogiem specjalnym - kl. II</a:t>
            </a:r>
          </a:p>
          <a:p>
            <a:pPr>
              <a:buNone/>
            </a:pPr>
            <a:r>
              <a:rPr lang="pl-PL" sz="1300" b="1" dirty="0" smtClean="0"/>
              <a:t>Zajęcia rewalidacyjne – </a:t>
            </a:r>
            <a:r>
              <a:rPr lang="pl-PL" sz="1300" b="1" dirty="0" err="1" smtClean="0"/>
              <a:t>kl.VIII</a:t>
            </a:r>
            <a:r>
              <a:rPr lang="pl-PL" sz="1300" b="1" dirty="0" smtClean="0"/>
              <a:t>, </a:t>
            </a:r>
            <a:r>
              <a:rPr lang="pl-PL" sz="1300" b="1" dirty="0" err="1" smtClean="0"/>
              <a:t>kl.III</a:t>
            </a:r>
            <a:r>
              <a:rPr lang="pl-PL" sz="1300" b="1" dirty="0" smtClean="0"/>
              <a:t> (</a:t>
            </a:r>
            <a:r>
              <a:rPr lang="pl-PL" sz="1300" b="1" dirty="0" err="1" smtClean="0"/>
              <a:t>n.ind</a:t>
            </a:r>
            <a:r>
              <a:rPr lang="pl-PL" sz="1300" b="1" dirty="0" smtClean="0"/>
              <a:t>.) </a:t>
            </a:r>
          </a:p>
          <a:p>
            <a:pPr>
              <a:buNone/>
            </a:pPr>
            <a:r>
              <a:rPr lang="pl-PL" sz="1300" b="1" dirty="0" smtClean="0"/>
              <a:t>Zajęcia korekcyjno-kompensacyjne – </a:t>
            </a:r>
            <a:r>
              <a:rPr lang="pl-PL" sz="1300" b="1" dirty="0" err="1" smtClean="0"/>
              <a:t>kl.II</a:t>
            </a:r>
            <a:r>
              <a:rPr lang="pl-PL" sz="1300" b="1" dirty="0" smtClean="0"/>
              <a:t>, II - III, </a:t>
            </a:r>
            <a:r>
              <a:rPr lang="pl-PL" sz="1300" b="1" dirty="0" err="1" smtClean="0"/>
              <a:t>kl.III</a:t>
            </a:r>
            <a:r>
              <a:rPr lang="pl-PL" sz="1300" b="1" dirty="0" smtClean="0"/>
              <a:t>, </a:t>
            </a:r>
            <a:r>
              <a:rPr lang="pl-PL" sz="1300" b="1" dirty="0" err="1" smtClean="0"/>
              <a:t>kl.IV-Va</a:t>
            </a:r>
            <a:r>
              <a:rPr lang="pl-PL" sz="1300" b="1" dirty="0" smtClean="0"/>
              <a:t>, </a:t>
            </a:r>
            <a:r>
              <a:rPr lang="pl-PL" sz="1300" b="1" dirty="0" err="1" smtClean="0"/>
              <a:t>kl.Vb</a:t>
            </a:r>
            <a:r>
              <a:rPr lang="pl-PL" sz="1300" b="1" dirty="0" smtClean="0"/>
              <a:t> - VI, </a:t>
            </a:r>
            <a:r>
              <a:rPr lang="pl-PL" sz="1300" b="1" dirty="0" err="1" smtClean="0"/>
              <a:t>kl.VII-VIII</a:t>
            </a:r>
            <a:r>
              <a:rPr lang="pl-PL" sz="1300" b="1" dirty="0" smtClean="0"/>
              <a:t> </a:t>
            </a:r>
          </a:p>
          <a:p>
            <a:pPr>
              <a:buNone/>
            </a:pPr>
            <a:r>
              <a:rPr lang="pl-PL" sz="1300" b="1" dirty="0" smtClean="0"/>
              <a:t>Zajęcia rozwijające umiejętności uczenia się - </a:t>
            </a:r>
            <a:r>
              <a:rPr lang="pl-PL" sz="1300" b="1" dirty="0" err="1" smtClean="0"/>
              <a:t>kl.Va</a:t>
            </a:r>
            <a:r>
              <a:rPr lang="pl-PL" sz="1300" b="1" dirty="0" smtClean="0"/>
              <a:t>, </a:t>
            </a:r>
            <a:r>
              <a:rPr lang="pl-PL" sz="1300" b="1" dirty="0" err="1" smtClean="0"/>
              <a:t>Vb</a:t>
            </a:r>
            <a:endParaRPr lang="pl-PL" sz="1300" b="1" dirty="0" smtClean="0"/>
          </a:p>
          <a:p>
            <a:pPr>
              <a:buNone/>
            </a:pPr>
            <a:r>
              <a:rPr lang="pl-PL" sz="1300" b="1" dirty="0" smtClean="0"/>
              <a:t>Zajęcia rozwijające kreatywność uczniów - </a:t>
            </a:r>
            <a:r>
              <a:rPr lang="pl-PL" sz="1300" b="1" dirty="0" err="1" smtClean="0"/>
              <a:t>kl.II</a:t>
            </a:r>
            <a:r>
              <a:rPr lang="pl-PL" sz="1300" b="1" dirty="0" smtClean="0"/>
              <a:t>, VIII</a:t>
            </a:r>
          </a:p>
          <a:p>
            <a:pPr>
              <a:buNone/>
            </a:pPr>
            <a:endParaRPr lang="pl-PL" sz="1300" b="1" dirty="0" smtClean="0"/>
          </a:p>
          <a:p>
            <a:pPr>
              <a:buNone/>
            </a:pPr>
            <a:r>
              <a:rPr lang="pl-PL" sz="1300" b="1" u="sng" dirty="0" smtClean="0"/>
              <a:t>Zajęcia projektu "Szkoły jutra" rozwijające umiejętności kluczowe uczniów w zakresie  </a:t>
            </a:r>
            <a:r>
              <a:rPr lang="pl-PL" sz="1300" b="1" dirty="0" smtClean="0"/>
              <a:t>(łącznie 11 grup):</a:t>
            </a:r>
          </a:p>
          <a:p>
            <a:pPr lvl="0"/>
            <a:r>
              <a:rPr lang="pl-PL" sz="1300" dirty="0" smtClean="0"/>
              <a:t>języka rosyjskiego</a:t>
            </a:r>
          </a:p>
          <a:p>
            <a:pPr lvl="0"/>
            <a:r>
              <a:rPr lang="pl-PL" sz="1300" dirty="0" smtClean="0"/>
              <a:t>języka angielskiego</a:t>
            </a:r>
          </a:p>
          <a:p>
            <a:pPr lvl="0"/>
            <a:r>
              <a:rPr lang="pl-PL" sz="1300" dirty="0" smtClean="0"/>
              <a:t>matematyki</a:t>
            </a:r>
          </a:p>
          <a:p>
            <a:pPr lvl="0"/>
            <a:r>
              <a:rPr lang="pl-PL" sz="1300" dirty="0" smtClean="0"/>
              <a:t>przyrody</a:t>
            </a:r>
          </a:p>
          <a:p>
            <a:pPr lvl="0"/>
            <a:r>
              <a:rPr lang="pl-PL" sz="1300" dirty="0" smtClean="0"/>
              <a:t>eksperymentu uczniowskiego (geografia)</a:t>
            </a:r>
          </a:p>
          <a:p>
            <a:pPr lvl="0"/>
            <a:r>
              <a:rPr lang="pl-PL" sz="1300" dirty="0" smtClean="0"/>
              <a:t>informatyki (TIK)</a:t>
            </a:r>
          </a:p>
          <a:p>
            <a:pPr lvl="0">
              <a:buNone/>
            </a:pPr>
            <a:r>
              <a:rPr lang="pl-PL" sz="1300" b="1" u="sng" dirty="0" smtClean="0"/>
              <a:t>Wyjazdy na basen do Rypina – klasy I-III</a:t>
            </a:r>
            <a:endParaRPr lang="pl-PL" sz="1300" b="1" u="sng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Programy i działania profilaktyczne</a:t>
            </a:r>
            <a:endParaRPr lang="pl-PL" sz="35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0000" lnSpcReduction="20000"/>
          </a:bodyPr>
          <a:lstStyle/>
          <a:p>
            <a:pPr lvl="0">
              <a:buNone/>
            </a:pPr>
            <a:endParaRPr lang="pl-PL" sz="3800" b="1" u="sng" dirty="0" smtClean="0"/>
          </a:p>
          <a:p>
            <a:pPr lvl="0">
              <a:buNone/>
            </a:pPr>
            <a:r>
              <a:rPr lang="pl-PL" sz="3800" b="1" u="sng" dirty="0" smtClean="0"/>
              <a:t>Racjonalnego żywienia </a:t>
            </a:r>
            <a:r>
              <a:rPr lang="pl-PL" sz="3800" b="1" dirty="0" smtClean="0"/>
              <a:t>(Program dla szkół - </a:t>
            </a:r>
            <a:r>
              <a:rPr lang="pl-PL" sz="3800" b="1" dirty="0" err="1" smtClean="0"/>
              <a:t>kl.I-V</a:t>
            </a:r>
            <a:r>
              <a:rPr lang="pl-PL" sz="3800" b="1" dirty="0" smtClean="0"/>
              <a:t>)</a:t>
            </a:r>
          </a:p>
          <a:p>
            <a:pPr lvl="0">
              <a:buNone/>
            </a:pPr>
            <a:r>
              <a:rPr lang="pl-PL" sz="3800" b="1" u="sng" dirty="0" smtClean="0"/>
              <a:t>Programy antynikotynowe</a:t>
            </a:r>
            <a:r>
              <a:rPr lang="pl-PL" sz="3800" b="1" dirty="0" smtClean="0"/>
              <a:t>:</a:t>
            </a:r>
          </a:p>
          <a:p>
            <a:pPr lvl="0"/>
            <a:r>
              <a:rPr lang="pl-PL" sz="3800" b="1" dirty="0" smtClean="0"/>
              <a:t> </a:t>
            </a:r>
            <a:r>
              <a:rPr lang="pl-PL" sz="3800" dirty="0" smtClean="0"/>
              <a:t>Znajdź właściwe rozwiązanie! - </a:t>
            </a:r>
            <a:r>
              <a:rPr lang="pl-PL" sz="3800" dirty="0" err="1" smtClean="0"/>
              <a:t>kl.V-VII</a:t>
            </a:r>
            <a:endParaRPr lang="pl-PL" sz="3800" dirty="0" smtClean="0"/>
          </a:p>
          <a:p>
            <a:r>
              <a:rPr lang="pl-PL" sz="3800" dirty="0" smtClean="0"/>
              <a:t> Nie pal przy mnie, proszę! - </a:t>
            </a:r>
            <a:r>
              <a:rPr lang="pl-PL" sz="3800" dirty="0" err="1" smtClean="0"/>
              <a:t>kl.I-III</a:t>
            </a:r>
            <a:endParaRPr lang="pl-PL" sz="3800" dirty="0" smtClean="0"/>
          </a:p>
          <a:p>
            <a:r>
              <a:rPr lang="pl-PL" sz="3800" dirty="0" smtClean="0"/>
              <a:t>Czyste powietrze! - OP</a:t>
            </a:r>
          </a:p>
          <a:p>
            <a:r>
              <a:rPr lang="pl-PL" sz="3800" dirty="0" smtClean="0"/>
              <a:t> Bieg po zdrowie - </a:t>
            </a:r>
            <a:r>
              <a:rPr lang="pl-PL" sz="3800" dirty="0" err="1" smtClean="0"/>
              <a:t>kl.IV</a:t>
            </a:r>
            <a:r>
              <a:rPr lang="pl-PL" sz="3800" dirty="0" smtClean="0"/>
              <a:t>)</a:t>
            </a:r>
          </a:p>
          <a:p>
            <a:pPr lvl="0">
              <a:buNone/>
            </a:pPr>
            <a:r>
              <a:rPr lang="pl-PL" sz="3800" b="1" u="sng" dirty="0" smtClean="0"/>
              <a:t>Zdrowego trybu życia </a:t>
            </a:r>
            <a:r>
              <a:rPr lang="pl-PL" sz="3800" dirty="0" smtClean="0"/>
              <a:t>(Trzymaj formę - </a:t>
            </a:r>
            <a:r>
              <a:rPr lang="pl-PL" sz="3800" dirty="0" err="1" smtClean="0"/>
              <a:t>kl.VIII</a:t>
            </a:r>
            <a:r>
              <a:rPr lang="pl-PL" sz="3800" dirty="0" smtClean="0"/>
              <a:t>) </a:t>
            </a:r>
          </a:p>
          <a:p>
            <a:pPr lvl="0">
              <a:buNone/>
            </a:pPr>
            <a:r>
              <a:rPr lang="pl-PL" sz="3800" b="1" u="sng" dirty="0" smtClean="0"/>
              <a:t>Bezpieczeństwo  uczniów  w szkole i poza nią  </a:t>
            </a:r>
            <a:r>
              <a:rPr lang="pl-PL" sz="3800" dirty="0" smtClean="0"/>
              <a:t>(Klub Bezpiecznego Puchatka- </a:t>
            </a:r>
            <a:r>
              <a:rPr lang="pl-PL" sz="3800" dirty="0" err="1" smtClean="0"/>
              <a:t>kl.I</a:t>
            </a:r>
            <a:r>
              <a:rPr lang="pl-PL" sz="3800" dirty="0" smtClean="0"/>
              <a:t>, Kręci mnie </a:t>
            </a:r>
            <a:r>
              <a:rPr lang="pl-PL" sz="3800" dirty="0" smtClean="0"/>
              <a:t> </a:t>
            </a:r>
          </a:p>
          <a:p>
            <a:pPr lvl="0">
              <a:buNone/>
            </a:pPr>
            <a:r>
              <a:rPr lang="pl-PL" sz="3800" dirty="0"/>
              <a:t> </a:t>
            </a:r>
            <a:r>
              <a:rPr lang="pl-PL" sz="3800" dirty="0" smtClean="0"/>
              <a:t>                                                                                  </a:t>
            </a:r>
            <a:r>
              <a:rPr lang="pl-PL" sz="3800" dirty="0" smtClean="0"/>
              <a:t>bezpieczeństwo </a:t>
            </a:r>
            <a:r>
              <a:rPr lang="pl-PL" sz="3800" dirty="0" smtClean="0"/>
              <a:t>- </a:t>
            </a:r>
            <a:r>
              <a:rPr lang="pl-PL" sz="3800" dirty="0" err="1" smtClean="0"/>
              <a:t>kl.I-VIII</a:t>
            </a:r>
            <a:r>
              <a:rPr lang="pl-PL" sz="3800" dirty="0" smtClean="0"/>
              <a:t>, Bezpieczna droga do i ze </a:t>
            </a:r>
            <a:r>
              <a:rPr lang="pl-PL" sz="3800" dirty="0" smtClean="0"/>
              <a:t>szkoły)</a:t>
            </a:r>
            <a:r>
              <a:rPr lang="pl-PL" sz="3800" b="1" dirty="0" smtClean="0"/>
              <a:t> </a:t>
            </a:r>
            <a:endParaRPr lang="pl-PL" sz="3800" b="1" dirty="0" smtClean="0"/>
          </a:p>
          <a:p>
            <a:pPr lvl="0">
              <a:buNone/>
            </a:pPr>
            <a:r>
              <a:rPr lang="pl-PL" sz="3800" b="1" u="sng" dirty="0" smtClean="0"/>
              <a:t>Spotkanie profilaktyczne z policjantami </a:t>
            </a:r>
            <a:r>
              <a:rPr lang="pl-PL" sz="3800" b="1" dirty="0" smtClean="0"/>
              <a:t>– </a:t>
            </a:r>
            <a:r>
              <a:rPr lang="pl-PL" sz="3800" dirty="0" smtClean="0"/>
              <a:t>„</a:t>
            </a:r>
            <a:r>
              <a:rPr lang="pl-PL" sz="3800" dirty="0" err="1" smtClean="0"/>
              <a:t>Cyberprzemoc</a:t>
            </a:r>
            <a:r>
              <a:rPr lang="pl-PL" sz="3800" dirty="0" smtClean="0"/>
              <a:t>”</a:t>
            </a:r>
          </a:p>
          <a:p>
            <a:pPr lvl="0">
              <a:buNone/>
            </a:pPr>
            <a:r>
              <a:rPr lang="pl-PL" sz="3800" b="1" u="sng" dirty="0" smtClean="0"/>
              <a:t>Ekologiczne </a:t>
            </a:r>
            <a:r>
              <a:rPr lang="pl-PL" sz="3800" b="1" dirty="0" smtClean="0"/>
              <a:t> </a:t>
            </a:r>
            <a:r>
              <a:rPr lang="pl-PL" sz="3800" dirty="0" smtClean="0"/>
              <a:t>(Akcja sprzątanie świata 2018 - Akcja segregacja, szkolny konkurs ekologiczny - Owoce i </a:t>
            </a:r>
            <a:r>
              <a:rPr lang="pl-PL" sz="3800" dirty="0" smtClean="0"/>
              <a:t> </a:t>
            </a:r>
          </a:p>
          <a:p>
            <a:pPr lvl="0">
              <a:buNone/>
            </a:pPr>
            <a:r>
              <a:rPr lang="pl-PL" sz="3800" dirty="0"/>
              <a:t> </a:t>
            </a:r>
            <a:r>
              <a:rPr lang="pl-PL" sz="3800" dirty="0" smtClean="0"/>
              <a:t>                                                                                </a:t>
            </a:r>
            <a:r>
              <a:rPr lang="pl-PL" sz="3800" dirty="0" smtClean="0"/>
              <a:t>warzywa</a:t>
            </a:r>
            <a:r>
              <a:rPr lang="pl-PL" sz="3800" dirty="0" smtClean="0"/>
              <a:t>). </a:t>
            </a:r>
          </a:p>
          <a:p>
            <a:pPr lvl="0">
              <a:buNone/>
            </a:pPr>
            <a:r>
              <a:rPr lang="pl-PL" sz="3800" b="1" u="sng" dirty="0" smtClean="0"/>
              <a:t>W II półroczu </a:t>
            </a:r>
            <a:r>
              <a:rPr lang="pl-PL" sz="3800" b="1" dirty="0" smtClean="0"/>
              <a:t>roku szkolnego 2018/2019 uczniowie klas I-III uczestniczyli </a:t>
            </a:r>
            <a:br>
              <a:rPr lang="pl-PL" sz="3800" b="1" dirty="0" smtClean="0"/>
            </a:br>
            <a:r>
              <a:rPr lang="pl-PL" sz="3800" b="1" dirty="0" smtClean="0"/>
              <a:t>w programie edukacyjnym nauki pływania. Zajęcia odbywały się w Rypińskim Centrum Sportu w Rypinie. Podczas realizacji programu uczniowie odbyli 12 wyjazdów edukacyjnych. Uczniowie uczyli się podstawowych zasad bezpieczeństwa na basenie oraz technik pływania. </a:t>
            </a:r>
          </a:p>
          <a:p>
            <a:pPr>
              <a:buNone/>
            </a:pPr>
            <a:r>
              <a:rPr lang="pl-PL" sz="3800" b="1" dirty="0" smtClean="0"/>
              <a:t> </a:t>
            </a:r>
          </a:p>
          <a:p>
            <a:pPr>
              <a:buNone/>
            </a:pPr>
            <a:r>
              <a:rPr lang="pl-PL" sz="3800" b="1" u="sng" dirty="0" smtClean="0"/>
              <a:t>W szkole </a:t>
            </a:r>
            <a:r>
              <a:rPr lang="pl-PL" sz="3800" b="1" dirty="0" smtClean="0"/>
              <a:t>prowadzona jest fluoryzacja zębów uczniów klas I-VIII zgodnie z harmonogramem działań pielęgniarki nauczania i wychowania oraz  pogadanki na temat higieny osobistej </a:t>
            </a:r>
            <a:br>
              <a:rPr lang="pl-PL" sz="3800" b="1" dirty="0" smtClean="0"/>
            </a:br>
            <a:r>
              <a:rPr lang="pl-PL" sz="3800" b="1" dirty="0" smtClean="0"/>
              <a:t>i zdrowia.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Współpraca szkoły z instytucjami </a:t>
            </a:r>
            <a:endParaRPr lang="pl-PL" sz="35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500" b="1" dirty="0" smtClean="0"/>
              <a:t>KO w Bydgoszczy – Delegatura we Włocławku</a:t>
            </a:r>
          </a:p>
          <a:p>
            <a:pPr>
              <a:buNone/>
            </a:pPr>
            <a:r>
              <a:rPr lang="pl-PL" sz="2500" b="1" dirty="0" smtClean="0"/>
              <a:t>Gmina Skrwilno</a:t>
            </a:r>
          </a:p>
          <a:p>
            <a:pPr>
              <a:buNone/>
            </a:pPr>
            <a:r>
              <a:rPr lang="pl-PL" sz="2500" b="1" dirty="0" smtClean="0"/>
              <a:t>Kujawsko-Pomorskie Centrum Edukacji Nauczycieli we Włocławku </a:t>
            </a:r>
          </a:p>
          <a:p>
            <a:pPr>
              <a:buNone/>
            </a:pPr>
            <a:r>
              <a:rPr lang="pl-PL" sz="2500" b="1" dirty="0" smtClean="0"/>
              <a:t>oraz Ośrodek Doskonalenia Nauczycieli w Toruniu</a:t>
            </a:r>
          </a:p>
          <a:p>
            <a:pPr>
              <a:buNone/>
            </a:pPr>
            <a:r>
              <a:rPr lang="pl-PL" sz="2500" b="1" dirty="0" smtClean="0"/>
              <a:t>GOPS w Skrwilnie</a:t>
            </a:r>
          </a:p>
          <a:p>
            <a:pPr>
              <a:buNone/>
            </a:pPr>
            <a:r>
              <a:rPr lang="pl-PL" sz="2500" b="1" dirty="0" smtClean="0"/>
              <a:t>Parafia w Okalewie</a:t>
            </a:r>
          </a:p>
          <a:p>
            <a:pPr>
              <a:buNone/>
            </a:pPr>
            <a:r>
              <a:rPr lang="pl-PL" sz="2500" b="1" dirty="0" smtClean="0"/>
              <a:t>Niepubliczny Zakład Opieki Zdrowotnej w Okalewie </a:t>
            </a:r>
          </a:p>
          <a:p>
            <a:pPr>
              <a:buNone/>
            </a:pPr>
            <a:r>
              <a:rPr lang="pl-PL" sz="2500" b="1" dirty="0" smtClean="0"/>
              <a:t>Powiatowa Komenda Państwowej Straży Pożarnej w Rypinie</a:t>
            </a:r>
          </a:p>
          <a:p>
            <a:pPr>
              <a:buNone/>
            </a:pPr>
            <a:r>
              <a:rPr lang="pl-PL" sz="2500" b="1" dirty="0" smtClean="0"/>
              <a:t>Powiatowa Komenda Policji w Rypinie</a:t>
            </a:r>
          </a:p>
          <a:p>
            <a:pPr>
              <a:buNone/>
            </a:pPr>
            <a:r>
              <a:rPr lang="pl-PL" sz="2500" b="1" dirty="0" smtClean="0"/>
              <a:t>Szkoły podstawowe  na terenie gminy oraz powiatu</a:t>
            </a:r>
          </a:p>
          <a:p>
            <a:pPr>
              <a:buNone/>
            </a:pPr>
            <a:r>
              <a:rPr lang="pl-PL" sz="2500" b="1" dirty="0" smtClean="0"/>
              <a:t>Gazeta Skrwileńska</a:t>
            </a:r>
            <a:endParaRPr lang="pl-PL" sz="2500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pl-PL" b="1" i="1" dirty="0" smtClean="0"/>
              <a:t>Dziękuję </a:t>
            </a:r>
            <a:r>
              <a:rPr lang="pl-PL" b="1" i="1" smtClean="0"/>
              <a:t>za uwagę!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101406"/>
            <a:ext cx="8229600" cy="144017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 smtClean="0">
                <a:solidFill>
                  <a:schemeClr val="accent3">
                    <a:lumMod val="75000"/>
                  </a:schemeClr>
                </a:solidFill>
              </a:rPr>
              <a:t>UCZNIOWIE ZE 100% FREKWENCJĄ</a:t>
            </a:r>
            <a:endParaRPr lang="pl-PL" sz="3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620000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OP -  0b  - Pawłowska Eliza, </a:t>
            </a:r>
            <a:r>
              <a:rPr lang="pl-PL" sz="2400" b="1" dirty="0" err="1" smtClean="0"/>
              <a:t>Watkowski</a:t>
            </a:r>
            <a:r>
              <a:rPr lang="pl-PL" sz="2400" b="1" dirty="0" smtClean="0"/>
              <a:t> Wiktor</a:t>
            </a:r>
          </a:p>
          <a:p>
            <a:r>
              <a:rPr lang="pl-PL" sz="2400" b="1" dirty="0" smtClean="0"/>
              <a:t>Klasa I - </a:t>
            </a:r>
            <a:r>
              <a:rPr lang="pl-PL" sz="2400" b="1" dirty="0" err="1" smtClean="0"/>
              <a:t>Kosobudzka</a:t>
            </a:r>
            <a:r>
              <a:rPr lang="pl-PL" sz="2400" b="1" dirty="0" smtClean="0"/>
              <a:t> Nikola, </a:t>
            </a:r>
            <a:r>
              <a:rPr lang="pl-PL" sz="2400" b="1" dirty="0" err="1" smtClean="0"/>
              <a:t>Narodzonek</a:t>
            </a:r>
            <a:r>
              <a:rPr lang="pl-PL" sz="2400" b="1" dirty="0" smtClean="0"/>
              <a:t> Filip, Błażejewska Kornelia</a:t>
            </a:r>
          </a:p>
          <a:p>
            <a:r>
              <a:rPr lang="pl-PL" sz="2400" b="1" dirty="0" smtClean="0"/>
              <a:t>Klasa IV - Błażejewska Monika, </a:t>
            </a:r>
            <a:r>
              <a:rPr lang="pl-PL" sz="2400" b="1" dirty="0" err="1" smtClean="0"/>
              <a:t>Buchalska</a:t>
            </a:r>
            <a:r>
              <a:rPr lang="pl-PL" sz="2400" b="1" dirty="0" smtClean="0"/>
              <a:t> Wiktoria, Klonowska Zofia, Lewandowski Marcin, Sobociński Franciszek</a:t>
            </a:r>
          </a:p>
          <a:p>
            <a:r>
              <a:rPr lang="pl-PL" sz="2400" b="1" dirty="0" smtClean="0"/>
              <a:t>Klasa </a:t>
            </a:r>
            <a:r>
              <a:rPr lang="pl-PL" sz="2400" b="1" dirty="0" err="1" smtClean="0"/>
              <a:t>Va</a:t>
            </a:r>
            <a:r>
              <a:rPr lang="pl-PL" sz="2400" b="1" dirty="0" smtClean="0"/>
              <a:t> - Błażejewska Oliwia</a:t>
            </a:r>
          </a:p>
          <a:p>
            <a:r>
              <a:rPr lang="pl-PL" sz="2400" b="1" dirty="0" smtClean="0"/>
              <a:t>Klasa </a:t>
            </a:r>
            <a:r>
              <a:rPr lang="pl-PL" sz="2400" b="1" dirty="0" err="1" smtClean="0"/>
              <a:t>Vb</a:t>
            </a:r>
            <a:r>
              <a:rPr lang="pl-PL" sz="2400" b="1" dirty="0" smtClean="0"/>
              <a:t> - </a:t>
            </a:r>
            <a:r>
              <a:rPr lang="pl-PL" sz="2400" b="1" dirty="0" err="1" smtClean="0"/>
              <a:t>Ratkowska</a:t>
            </a:r>
            <a:r>
              <a:rPr lang="pl-PL" sz="2400" b="1" dirty="0" smtClean="0"/>
              <a:t> Izabela</a:t>
            </a:r>
          </a:p>
          <a:p>
            <a:r>
              <a:rPr lang="pl-PL" sz="2400" b="1" dirty="0" smtClean="0"/>
              <a:t>Klasa VII - Jeżewska Anita, </a:t>
            </a:r>
            <a:r>
              <a:rPr lang="pl-PL" sz="2400" b="1" dirty="0" err="1" smtClean="0"/>
              <a:t>Szmejter</a:t>
            </a:r>
            <a:r>
              <a:rPr lang="pl-PL" sz="2400" b="1" dirty="0" smtClean="0"/>
              <a:t> Kacper</a:t>
            </a:r>
          </a:p>
          <a:p>
            <a:r>
              <a:rPr lang="pl-PL" sz="2400" b="1" dirty="0" smtClean="0"/>
              <a:t>Klasa VIII - Brzuska Weronika</a:t>
            </a:r>
          </a:p>
          <a:p>
            <a:pPr>
              <a:buNone/>
            </a:pP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/>
          </a:bodyPr>
          <a:lstStyle/>
          <a:p>
            <a:r>
              <a:rPr lang="pl-PL" sz="3500" b="1" dirty="0" smtClean="0"/>
              <a:t> </a:t>
            </a: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</a:rPr>
              <a:t>ZACHOWANIE </a:t>
            </a: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</a:rPr>
              <a:t>KLAS IV-VIII</a:t>
            </a:r>
            <a:endParaRPr lang="pl-PL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11560" y="1772816"/>
          <a:ext cx="8229599" cy="45182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2128"/>
                <a:gridCol w="1080120"/>
                <a:gridCol w="936104"/>
                <a:gridCol w="792088"/>
                <a:gridCol w="1152128"/>
                <a:gridCol w="2016224"/>
                <a:gridCol w="1100807"/>
              </a:tblGrid>
              <a:tr h="890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Oddział 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szkolny/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klasa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Wzorowe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Bardzo dobre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Dobre 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Poprawne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Nieodpowiednie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Naganne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IV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err="1">
                          <a:solidFill>
                            <a:schemeClr val="tx1"/>
                          </a:solidFill>
                        </a:rPr>
                        <a:t>Va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Vb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VI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VII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11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VIII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13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Razem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72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21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9</a:t>
                      </a:r>
                      <a:endParaRPr lang="pl-PL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 descr="C:\Users\x\Desktop\school-301802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1008112" cy="1169736"/>
          </a:xfrm>
          <a:prstGeom prst="rect">
            <a:avLst/>
          </a:prstGeom>
          <a:noFill/>
        </p:spPr>
      </p:pic>
      <p:pic>
        <p:nvPicPr>
          <p:cNvPr id="6" name="Picture 2" descr="C:\Users\x\Desktop\school-301802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008112" cy="116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39864" cy="792088"/>
          </a:xfrm>
        </p:spPr>
        <p:txBody>
          <a:bodyPr>
            <a:normAutofit/>
          </a:bodyPr>
          <a:lstStyle/>
          <a:p>
            <a:r>
              <a:rPr lang="pl-PL" sz="3500" b="1" dirty="0" smtClean="0"/>
              <a:t> EGZAMIN </a:t>
            </a:r>
            <a:r>
              <a:rPr lang="pl-PL" sz="3500" b="1" dirty="0" smtClean="0"/>
              <a:t>ÓSMOKLASISTY - 2019</a:t>
            </a:r>
            <a:endParaRPr lang="pl-PL" sz="35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755576" y="1412776"/>
          <a:ext cx="8183562" cy="447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1345</Words>
  <Application>Microsoft Office PowerPoint</Application>
  <PresentationFormat>Pokaz na ekranie (4:3)</PresentationFormat>
  <Paragraphs>335</Paragraphs>
  <Slides>68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68</vt:i4>
      </vt:variant>
    </vt:vector>
  </HeadingPairs>
  <TitlesOfParts>
    <vt:vector size="69" baseType="lpstr">
      <vt:lpstr>Motyw pakietu Office</vt:lpstr>
      <vt:lpstr>SZKOŁA PODSTAWOWA W OKALEWIE RAPORT  Z PRACY DYDAKTYCZNEJ,  WYCHOWAWCZO-PROFILAKTYCZNEJ ORAZ OPIEKUŃCZEJ   W ROKU SZKOLNYM 2018/2019</vt:lpstr>
      <vt:lpstr>STATYSTYKA</vt:lpstr>
      <vt:lpstr>                              ŚREDNIA OCEN KLAS IV-VIII</vt:lpstr>
      <vt:lpstr>                                   UCZNIOWIE KLAS IV-VIII Z N                  Z  NAJWYŻSZYMI                           ŚREDNIMI OCEN </vt:lpstr>
      <vt:lpstr> c.d. najwyższych średnich ocen</vt:lpstr>
      <vt:lpstr>    UCZNIOWIE  KLAS I-III                       Z NAJWYŻSZYMI WYNIKAMI W  NAUCE   </vt:lpstr>
      <vt:lpstr>UCZNIOWIE ZE 100% FREKWENCJĄ</vt:lpstr>
      <vt:lpstr> ZACHOWANIE KLAS IV-VIII</vt:lpstr>
      <vt:lpstr> EGZAMIN ÓSMOKLASISTY - 2019</vt:lpstr>
      <vt:lpstr>EGZAMIN ÓSMOKLASISTY - 2019</vt:lpstr>
      <vt:lpstr>EGZAMIN ÓSMOKLASISTY - 2019</vt:lpstr>
      <vt:lpstr>EGZAMIN ÓSMOKLASISTY - 2019</vt:lpstr>
      <vt:lpstr>EGZAMIN ÓSMOKLASISTY – 2019 STANINY WYNIKÓW SZKOŁY</vt:lpstr>
      <vt:lpstr>WYDARZENIA I DZIAŁANIA SZKOŁY </vt:lpstr>
      <vt:lpstr>Uroczyste rozpoczęcie roku szkolnego 2018/2019</vt:lpstr>
      <vt:lpstr>Święto Niepodległości „Rekord dla Niepodległej”</vt:lpstr>
      <vt:lpstr>Msza św. z okazji Święta Niepodległości</vt:lpstr>
      <vt:lpstr>Uroczyste otwarcie sali gimnastycznej  6 grudnia 2018r.</vt:lpstr>
      <vt:lpstr>Slajd 19</vt:lpstr>
      <vt:lpstr>Slajd 20</vt:lpstr>
      <vt:lpstr>Slajd 21</vt:lpstr>
      <vt:lpstr>Slajd 22</vt:lpstr>
      <vt:lpstr>Jasełka w Kościele Parafialnym w Okalewie</vt:lpstr>
      <vt:lpstr>Kulig przedszkolaków i klas I-III</vt:lpstr>
      <vt:lpstr>Rodzinny Bal Karnawałowy 2019</vt:lpstr>
      <vt:lpstr> Wystawa ozdób wielkanocnych  rady rodziców </vt:lpstr>
      <vt:lpstr>Dobrzyński Plener Malarski w Skrwilnie</vt:lpstr>
      <vt:lpstr>Piknik Rodzinny w Okalewie</vt:lpstr>
      <vt:lpstr>Występy przedszkolaków podczas  Pikniku Rodzinnym w Ostrowitem</vt:lpstr>
      <vt:lpstr>Półkolonie 2019</vt:lpstr>
      <vt:lpstr>DZIAŁANIA PROFILAKTYCZNE SZKOŁY</vt:lpstr>
      <vt:lpstr>Warsztaty profilaktyczne strażaków  dla uczniów szkoły  „Kręci mnie bezpieczeństwo” </vt:lpstr>
      <vt:lpstr>Spotkania z pielęgniarką  wychowania i nauczania</vt:lpstr>
      <vt:lpstr> Szkolny apel profilaktyczny  „ Prawa i obowiązki ucznia, dziecka.  Jak postępować w sytuacjach zagrożenia?” </vt:lpstr>
      <vt:lpstr>Spotkanie profilaktyczne z policjantami „Bezpieczni w sieci”</vt:lpstr>
      <vt:lpstr>Spotkanie profilaktyczne w klasach I-III  „Bezpieczna droga do szkoły”</vt:lpstr>
      <vt:lpstr>Egzamin na kartę rowerową</vt:lpstr>
      <vt:lpstr>ZAWODY SPORTOWE I KONKURSY </vt:lpstr>
      <vt:lpstr>Otwarte Mistrzostwa w Lekkiej Atletyce  o Puchar Miasta Rypina </vt:lpstr>
      <vt:lpstr>XXIII Bieg Niepodległości w Skrwilnie</vt:lpstr>
      <vt:lpstr> I Gminny Międzyszkolny  Turniej Sprawnościowy  o Puchar Wójta Gminy Skrwilno</vt:lpstr>
      <vt:lpstr> XI  Igrzyska w Lekkiej Atletyce  Dziewcząt  i Chłopców klas IV-VI Szkół Podstawowych  Gminy Skrwilno</vt:lpstr>
      <vt:lpstr>Gminny Konkurs Języka Rosyjskiego w Skrwilnie</vt:lpstr>
      <vt:lpstr>Międzyszkolny Przegląd Piosenki Dziecięcej dla Szkół Podstawowych w Okalewie</vt:lpstr>
      <vt:lpstr>Gminny Konkurs Lingwistyczny  w Skudzawach</vt:lpstr>
      <vt:lpstr>„Pamiątki Przeszłości”</vt:lpstr>
      <vt:lpstr>XIII Międzyszkolny Konkurs Recytatorski Poezji ks. Jana Twardowskiego w Rypinie </vt:lpstr>
      <vt:lpstr>Ogólnopolski konkurs STOP KLATKA „Mój ulubiony bohater filmowy”</vt:lpstr>
      <vt:lpstr>VIII Powiatowy Konkurs Szopek Bożonarodzeniowych w Rypinie</vt:lpstr>
      <vt:lpstr>X Międzyszkolny Przegląd Kolęd  i Pastorałek w Starorypinie </vt:lpstr>
      <vt:lpstr>XI Przegląd Piosenki Dziecięcej  w Skrwilnie</vt:lpstr>
      <vt:lpstr>Międzyszkolny Przegląd Piosenki Ludowej dla przedszkolaków w Okalewie</vt:lpstr>
      <vt:lpstr>Gminny Konkurs Języka Angielskiego dla przedszkolaków w Okalewie</vt:lpstr>
      <vt:lpstr>Gminny Konkurs Recytatorski dla przedszkolaków w Skudzawach</vt:lpstr>
      <vt:lpstr>Regionalny Konkurs Tańca  „Zaczarowane Baletki” Sierpc 2019</vt:lpstr>
      <vt:lpstr>Gminny Konkurs Piosenki Angielskiej  Dla Przedszkolaków w Skrwilnie</vt:lpstr>
      <vt:lpstr>WYCIECZKI SZKOLNE</vt:lpstr>
      <vt:lpstr>Wycieczka klas I-III do Torunia</vt:lpstr>
      <vt:lpstr>Wycieczka klas VI-VIII  do Zakopanego, Krakowa</vt:lpstr>
      <vt:lpstr>Wycieczka klas V-tych do Warszawy</vt:lpstr>
      <vt:lpstr>Wycieczka przedszkolaków do Płocka</vt:lpstr>
      <vt:lpstr>Wyjazd edukacyjny uczestników zajęć „Szkoły jutra” do Torunia</vt:lpstr>
      <vt:lpstr>Uroczyste  zakończenie roku szkolnego 2018/2019 przez uczniów klas I-VII </vt:lpstr>
      <vt:lpstr>Uroczyste zakończenie szkoły podstawowej  przez uczniów klasy VIII</vt:lpstr>
      <vt:lpstr>Zajęcia dodatkowe dla uczniów</vt:lpstr>
      <vt:lpstr>Programy i działania profilaktyczne</vt:lpstr>
      <vt:lpstr>Współpraca szkoły z instytucjami </vt:lpstr>
      <vt:lpstr>Dziękuję za uwagę!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ROKU SZKOLNEGO 2018/2019</dc:title>
  <dc:creator>Bernadeta Cieplińska</dc:creator>
  <cp:lastModifiedBy>Bernadeta Cieplińska</cp:lastModifiedBy>
  <cp:revision>159</cp:revision>
  <dcterms:created xsi:type="dcterms:W3CDTF">2019-07-05T10:10:32Z</dcterms:created>
  <dcterms:modified xsi:type="dcterms:W3CDTF">2019-11-20T16:06:17Z</dcterms:modified>
</cp:coreProperties>
</file>